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1"/>
    <p:sldMasterId id="2147483672" r:id="rId2"/>
  </p:sldMasterIdLst>
  <p:notesMasterIdLst>
    <p:notesMasterId r:id="rId46"/>
  </p:notesMasterIdLst>
  <p:sldIdLst>
    <p:sldId id="378" r:id="rId3"/>
    <p:sldId id="404" r:id="rId4"/>
    <p:sldId id="391" r:id="rId5"/>
    <p:sldId id="444" r:id="rId6"/>
    <p:sldId id="386" r:id="rId7"/>
    <p:sldId id="434" r:id="rId8"/>
    <p:sldId id="433" r:id="rId9"/>
    <p:sldId id="439" r:id="rId10"/>
    <p:sldId id="440" r:id="rId11"/>
    <p:sldId id="441" r:id="rId12"/>
    <p:sldId id="438" r:id="rId13"/>
    <p:sldId id="394" r:id="rId14"/>
    <p:sldId id="395" r:id="rId15"/>
    <p:sldId id="396" r:id="rId16"/>
    <p:sldId id="397" r:id="rId17"/>
    <p:sldId id="408" r:id="rId18"/>
    <p:sldId id="393" r:id="rId19"/>
    <p:sldId id="398" r:id="rId20"/>
    <p:sldId id="399" r:id="rId21"/>
    <p:sldId id="407" r:id="rId22"/>
    <p:sldId id="400" r:id="rId23"/>
    <p:sldId id="413" r:id="rId24"/>
    <p:sldId id="401" r:id="rId25"/>
    <p:sldId id="411" r:id="rId26"/>
    <p:sldId id="416" r:id="rId27"/>
    <p:sldId id="415" r:id="rId28"/>
    <p:sldId id="417" r:id="rId29"/>
    <p:sldId id="418" r:id="rId30"/>
    <p:sldId id="420" r:id="rId31"/>
    <p:sldId id="421" r:id="rId32"/>
    <p:sldId id="445" r:id="rId33"/>
    <p:sldId id="410" r:id="rId34"/>
    <p:sldId id="442" r:id="rId35"/>
    <p:sldId id="422" r:id="rId36"/>
    <p:sldId id="423" r:id="rId37"/>
    <p:sldId id="428" r:id="rId38"/>
    <p:sldId id="429" r:id="rId39"/>
    <p:sldId id="412" r:id="rId40"/>
    <p:sldId id="409" r:id="rId41"/>
    <p:sldId id="414" r:id="rId42"/>
    <p:sldId id="431" r:id="rId43"/>
    <p:sldId id="403" r:id="rId44"/>
    <p:sldId id="435" r:id="rId45"/>
  </p:sldIdLst>
  <p:sldSz cx="9144000" cy="6858000" type="screen4x3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uke Stephenson" initials="LS" lastIdx="0" clrIdx="0">
    <p:extLst/>
  </p:cmAuthor>
  <p:cmAuthor id="2" name="France" initials="F" lastIdx="32" clrIdx="1">
    <p:extLst/>
  </p:cmAuthor>
  <p:cmAuthor id="3" name="katrien.arijs" initials="" lastIdx="3" clrIdx="2"/>
  <p:cmAuthor id="4" name="Marie" initials="M" lastIdx="2" clrIdx="3">
    <p:extLst>
      <p:ext uri="{19B8F6BF-5375-455C-9EA6-DF929625EA0E}">
        <p15:presenceInfo xmlns:p15="http://schemas.microsoft.com/office/powerpoint/2012/main" userId="Mari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808184"/>
    <a:srgbClr val="FF6E00"/>
    <a:srgbClr val="FFFFFF"/>
    <a:srgbClr val="FFF4E7"/>
    <a:srgbClr val="C0A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916" autoAdjust="0"/>
  </p:normalViewPr>
  <p:slideViewPr>
    <p:cSldViewPr snapToGrid="0" snapToObjects="1">
      <p:cViewPr varScale="1">
        <p:scale>
          <a:sx n="74" d="100"/>
          <a:sy n="74" d="100"/>
        </p:scale>
        <p:origin x="129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837E1E-74FE-994C-9992-5574DDAA92FB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3488"/>
            <a:ext cx="444182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18237A-A080-B847-9845-89281633FE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175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9033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19CF5A-D5A2-4149-AACA-BE2B35903A25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358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222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034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5441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6FEAC-DF14-3045-B4D3-0C7C9A5FFCE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6030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19CF5A-D5A2-4149-AACA-BE2B35903A2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6895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1888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1477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0485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19CF5A-D5A2-4149-AACA-BE2B35903A2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54299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9836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3720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8133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2580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19CF5A-D5A2-4149-AACA-BE2B35903A2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2434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0684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8243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5315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19CF5A-D5A2-4149-AACA-BE2B35903A2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5534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158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0356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73967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3312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642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23628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52377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51431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47959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60602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15352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19CF5A-D5A2-4149-AACA-BE2B35903A2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16386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42347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47290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0031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455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274160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18237A-A080-B847-9845-89281633FEA2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82727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19CF5A-D5A2-4149-AACA-BE2B35903A2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18049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19CF5A-D5A2-4149-AACA-BE2B35903A25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536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2"/>
          </p:nvPr>
        </p:nvSpPr>
        <p:spPr>
          <a:xfrm>
            <a:off x="7731896" y="6429743"/>
            <a:ext cx="562701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62433" y="6429743"/>
            <a:ext cx="5269463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="1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SVHC Roadmap WG- 20 April 2016</a:t>
            </a:r>
            <a:endParaRPr lang="en-US" dirty="0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94597" y="6429743"/>
            <a:ext cx="441506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Pg</a:t>
            </a:r>
            <a:fld id="{8461F434-7713-1646-BBF8-DF15CA5D2D8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2809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628650" y="6429743"/>
            <a:ext cx="5269463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="1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SVHC Roadmap WG- 20 April 2016</a:t>
            </a:r>
            <a:endParaRPr lang="en-US" dirty="0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94597" y="6429743"/>
            <a:ext cx="441506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Pg</a:t>
            </a:r>
            <a:fld id="{8461F434-7713-1646-BBF8-DF15CA5D2D8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712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2"/>
          </p:nvPr>
        </p:nvSpPr>
        <p:spPr>
          <a:xfrm>
            <a:off x="7731896" y="6429743"/>
            <a:ext cx="562701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94597" y="6429743"/>
            <a:ext cx="441506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Pg</a:t>
            </a:r>
            <a:fld id="{8461F434-7713-1646-BBF8-DF15CA5D2D8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21361" y="6429743"/>
            <a:ext cx="5269463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="1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SVHC Roadmap WG- 20 April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794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8" name="Date Placeholder 2"/>
          <p:cNvSpPr>
            <a:spLocks noGrp="1"/>
          </p:cNvSpPr>
          <p:nvPr>
            <p:ph type="dt" sz="half" idx="10"/>
          </p:nvPr>
        </p:nvSpPr>
        <p:spPr>
          <a:xfrm>
            <a:off x="7731896" y="6429743"/>
            <a:ext cx="562701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94597" y="6429743"/>
            <a:ext cx="441506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Pg</a:t>
            </a:r>
            <a:fld id="{8461F434-7713-1646-BBF8-DF15CA5D2D8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628650" y="6429743"/>
            <a:ext cx="5269463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="1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SVHC Roadmap WG- 20 April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696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0" name="Date Placeholder 2"/>
          <p:cNvSpPr>
            <a:spLocks noGrp="1"/>
          </p:cNvSpPr>
          <p:nvPr>
            <p:ph type="dt" sz="half" idx="10"/>
          </p:nvPr>
        </p:nvSpPr>
        <p:spPr>
          <a:xfrm>
            <a:off x="7731896" y="6429743"/>
            <a:ext cx="562701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294597" y="6429743"/>
            <a:ext cx="441506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Pg</a:t>
            </a:r>
            <a:fld id="{8461F434-7713-1646-BBF8-DF15CA5D2D8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13"/>
          </p:nvPr>
        </p:nvSpPr>
        <p:spPr>
          <a:xfrm>
            <a:off x="628650" y="6429743"/>
            <a:ext cx="5269463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="1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SVHC Roadmap WG- 20 April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7820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6" name="Date Placeholder 2"/>
          <p:cNvSpPr>
            <a:spLocks noGrp="1"/>
          </p:cNvSpPr>
          <p:nvPr>
            <p:ph type="dt" sz="half" idx="2"/>
          </p:nvPr>
        </p:nvSpPr>
        <p:spPr>
          <a:xfrm>
            <a:off x="7731896" y="6429743"/>
            <a:ext cx="562701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94597" y="6429743"/>
            <a:ext cx="441506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Pg</a:t>
            </a:r>
            <a:fld id="{8461F434-7713-1646-BBF8-DF15CA5D2D8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628650" y="6429743"/>
            <a:ext cx="5269463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="1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SVHC Roadmap WG- 20 April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9184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2"/>
          <p:cNvSpPr>
            <a:spLocks noGrp="1"/>
          </p:cNvSpPr>
          <p:nvPr>
            <p:ph type="dt" sz="half" idx="2"/>
          </p:nvPr>
        </p:nvSpPr>
        <p:spPr>
          <a:xfrm>
            <a:off x="7731896" y="6429743"/>
            <a:ext cx="562701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94597" y="6429743"/>
            <a:ext cx="441506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Pg</a:t>
            </a:r>
            <a:fld id="{8461F434-7713-1646-BBF8-DF15CA5D2D8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628650" y="6429743"/>
            <a:ext cx="5269463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="1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SVHC Roadmap WG- 20 April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723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2"/>
          <p:cNvSpPr>
            <a:spLocks noGrp="1"/>
          </p:cNvSpPr>
          <p:nvPr>
            <p:ph type="dt" sz="half" idx="10"/>
          </p:nvPr>
        </p:nvSpPr>
        <p:spPr>
          <a:xfrm>
            <a:off x="7731896" y="6429743"/>
            <a:ext cx="562701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94597" y="6429743"/>
            <a:ext cx="441506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Pg</a:t>
            </a:r>
            <a:fld id="{8461F434-7713-1646-BBF8-DF15CA5D2D8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628650" y="6429743"/>
            <a:ext cx="5269463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="1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SVHC Roadmap WG- 20 April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0059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2"/>
          <p:cNvSpPr>
            <a:spLocks noGrp="1"/>
          </p:cNvSpPr>
          <p:nvPr>
            <p:ph type="dt" sz="half" idx="10"/>
          </p:nvPr>
        </p:nvSpPr>
        <p:spPr>
          <a:xfrm>
            <a:off x="7731896" y="6429743"/>
            <a:ext cx="562701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94597" y="6429743"/>
            <a:ext cx="441506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Pg</a:t>
            </a:r>
            <a:fld id="{8461F434-7713-1646-BBF8-DF15CA5D2D8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628650" y="6429743"/>
            <a:ext cx="5269463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="1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SVHC Roadmap WG- 20 April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9283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2"/>
          </p:nvPr>
        </p:nvSpPr>
        <p:spPr>
          <a:xfrm>
            <a:off x="7731896" y="6429743"/>
            <a:ext cx="562701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94597" y="6429743"/>
            <a:ext cx="441506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Pg</a:t>
            </a:r>
            <a:fld id="{8461F434-7713-1646-BBF8-DF15CA5D2D8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7868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2"/>
          </p:nvPr>
        </p:nvSpPr>
        <p:spPr>
          <a:xfrm>
            <a:off x="7731896" y="6429743"/>
            <a:ext cx="562701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94597" y="6429743"/>
            <a:ext cx="441506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Pg</a:t>
            </a:r>
            <a:fld id="{8461F434-7713-1646-BBF8-DF15CA5D2D8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3749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483352"/>
            <a:ext cx="9144000" cy="13746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4918" y="3230564"/>
            <a:ext cx="5963281" cy="1329936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 algn="r"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9219" y="4658631"/>
            <a:ext cx="4188980" cy="249342"/>
          </a:xfrm>
        </p:spPr>
        <p:txBody>
          <a:bodyPr lIns="0" tIns="0" rIns="0" bIns="0">
            <a:normAutofit/>
          </a:bodyPr>
          <a:lstStyle>
            <a:lvl1pPr marL="0" indent="0" algn="r">
              <a:buNone/>
              <a:defRPr sz="1400" b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1974" y="6356351"/>
            <a:ext cx="5056604" cy="365125"/>
          </a:xfrm>
          <a:prstGeom prst="rect">
            <a:avLst/>
          </a:prstGeom>
        </p:spPr>
        <p:txBody>
          <a:bodyPr/>
          <a:lstStyle>
            <a:lvl1pPr algn="r">
              <a:defRPr sz="900"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SVHC Roadmap WG- 20 April 2016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Pg</a:t>
            </a:r>
            <a:fld id="{9D8B4263-2A31-E34D-8E71-0DBFB5DB11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102" y="355254"/>
            <a:ext cx="2787265" cy="604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2922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38577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1974" y="6356351"/>
            <a:ext cx="5056604" cy="365125"/>
          </a:xfrm>
          <a:prstGeom prst="rect">
            <a:avLst/>
          </a:prstGeom>
        </p:spPr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SVHC Roadmap WG- 20 April 2016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Pg</a:t>
            </a:r>
            <a:fld id="{9D8B4263-2A31-E34D-8E71-0DBFB5DB11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742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1974" y="6356351"/>
            <a:ext cx="5056604" cy="365125"/>
          </a:xfrm>
          <a:prstGeom prst="rect">
            <a:avLst/>
          </a:prstGeom>
        </p:spPr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SVHC Roadmap WG- 20 April 2016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B4263-2A31-E34D-8E71-0DBFB5DB11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2429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42389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391974" y="6356351"/>
            <a:ext cx="5056604" cy="365125"/>
          </a:xfrm>
          <a:prstGeom prst="rect">
            <a:avLst/>
          </a:prstGeom>
        </p:spPr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SVHC Roadmap WG- 20 April 2016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B4263-2A31-E34D-8E71-0DBFB5DB11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0147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391974" y="6356351"/>
            <a:ext cx="5056604" cy="365125"/>
          </a:xfrm>
          <a:prstGeom prst="rect">
            <a:avLst/>
          </a:prstGeom>
        </p:spPr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SVHC Roadmap WG- 20 April 2016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B4263-2A31-E34D-8E71-0DBFB5DB11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0214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48266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B4263-2A31-E34D-8E71-0DBFB5DB11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5132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2"/>
          <p:cNvSpPr>
            <a:spLocks noGrp="1"/>
          </p:cNvSpPr>
          <p:nvPr>
            <p:ph type="dt" sz="half" idx="2"/>
          </p:nvPr>
        </p:nvSpPr>
        <p:spPr>
          <a:xfrm>
            <a:off x="7731896" y="6429743"/>
            <a:ext cx="562701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62433" y="6429743"/>
            <a:ext cx="5269463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="1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SVHC Roadmap WG- 20 April 2016</a:t>
            </a:r>
            <a:endParaRPr lang="en-US" dirty="0"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94597" y="6429743"/>
            <a:ext cx="441506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 dirty="0" err="1"/>
              <a:t>Pg</a:t>
            </a:r>
            <a:fld id="{8461F434-7713-1646-BBF8-DF15CA5D2D8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655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603" y="6318354"/>
            <a:ext cx="1659879" cy="359764"/>
          </a:xfrm>
          <a:prstGeom prst="rect">
            <a:avLst/>
          </a:prstGeom>
        </p:spPr>
      </p:pic>
      <p:cxnSp>
        <p:nvCxnSpPr>
          <p:cNvPr id="8" name="Straight Connector 7"/>
          <p:cNvCxnSpPr/>
          <p:nvPr userDrawn="1"/>
        </p:nvCxnSpPr>
        <p:spPr>
          <a:xfrm>
            <a:off x="0" y="6130977"/>
            <a:ext cx="9144000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Date Placeholder 2"/>
          <p:cNvSpPr>
            <a:spLocks noGrp="1"/>
          </p:cNvSpPr>
          <p:nvPr>
            <p:ph type="dt" sz="half" idx="2"/>
          </p:nvPr>
        </p:nvSpPr>
        <p:spPr>
          <a:xfrm>
            <a:off x="7731896" y="6429743"/>
            <a:ext cx="562701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462433" y="6429743"/>
            <a:ext cx="5269463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="1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SVHC Roadmap WG- 20 April 2016</a:t>
            </a:r>
            <a:endParaRPr lang="en-US" dirty="0"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94597" y="6429743"/>
            <a:ext cx="441506" cy="274324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000" baseline="0">
                <a:solidFill>
                  <a:srgbClr val="808184"/>
                </a:solidFill>
                <a:latin typeface="arial" charset="0"/>
              </a:defRPr>
            </a:lvl1pPr>
          </a:lstStyle>
          <a:p>
            <a:r>
              <a:rPr lang="en-US"/>
              <a:t>Pg</a:t>
            </a:r>
            <a:fld id="{8461F434-7713-1646-BBF8-DF15CA5D2D8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7913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48579" y="6356351"/>
            <a:ext cx="54485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3430" y="6356351"/>
            <a:ext cx="521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Pg</a:t>
            </a:r>
            <a:fld id="{9D8B4263-2A31-E34D-8E71-0DBFB5DB11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603" y="6318354"/>
            <a:ext cx="1659879" cy="359764"/>
          </a:xfrm>
          <a:prstGeom prst="rect">
            <a:avLst/>
          </a:prstGeom>
        </p:spPr>
      </p:pic>
      <p:cxnSp>
        <p:nvCxnSpPr>
          <p:cNvPr id="8" name="Straight Connector 7"/>
          <p:cNvCxnSpPr/>
          <p:nvPr userDrawn="1"/>
        </p:nvCxnSpPr>
        <p:spPr>
          <a:xfrm>
            <a:off x="0" y="6130977"/>
            <a:ext cx="9144000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52505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307195" y="6356350"/>
            <a:ext cx="51413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SVHC Roadmap WG- 20 April 2016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415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rgbClr val="FFC000"/>
          </a:solidFill>
          <a:latin typeface="Arial" charset="0"/>
          <a:ea typeface="Arial" charset="0"/>
          <a:cs typeface="Arial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Arial" charset="0"/>
          <a:ea typeface="Arial" charset="0"/>
          <a:cs typeface="Arial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Arial" charset="0"/>
          <a:ea typeface="Arial" charset="0"/>
          <a:cs typeface="Arial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Arial" charset="0"/>
          <a:ea typeface="Arial" charset="0"/>
          <a:cs typeface="Arial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Arial" charset="0"/>
          <a:ea typeface="Arial" charset="0"/>
          <a:cs typeface="Arial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Arial" charset="0"/>
          <a:ea typeface="Arial" charset="0"/>
          <a:cs typeface="Arial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be/url?sa=i&amp;rct=j&amp;q=&amp;esrc=s&amp;source=images&amp;cd=&amp;cad=rja&amp;uact=8&amp;ved=0ahUKEwjruqvm24vMAhXEnw4KHbXzAxMQjRwIBw&amp;url=http://stickfigure.co/designs/job&amp;bvm=bv.119408272,d.ZWU&amp;psig=AFQjCNFemYv1zrk1QpFz1LmPbJdUZLDdXQ&amp;ust=1460640434027559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14007" y="4661591"/>
            <a:ext cx="7266734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>
                <a:solidFill>
                  <a:srgbClr val="808184"/>
                </a:solidFill>
                <a:latin typeface="Ubuntu" panose="020B0504030602030204" pitchFamily="34" charset="0"/>
                <a:ea typeface="Arial" charset="0"/>
                <a:cs typeface="Arial" charset="0"/>
              </a:rPr>
              <a:t>Precious Metals &amp; Rhenium Consortium</a:t>
            </a:r>
            <a:br>
              <a:rPr lang="en-US" sz="1400" dirty="0">
                <a:solidFill>
                  <a:srgbClr val="808184"/>
                </a:solidFill>
                <a:latin typeface="Ubuntu" panose="020B0504030602030204" pitchFamily="34" charset="0"/>
                <a:ea typeface="Arial" charset="0"/>
                <a:cs typeface="Arial" charset="0"/>
              </a:rPr>
            </a:br>
            <a:r>
              <a:rPr lang="en-US" sz="3200" dirty="0">
                <a:solidFill>
                  <a:srgbClr val="808184"/>
                </a:solidFill>
                <a:latin typeface="Ubuntu" panose="020B0504030602030204" pitchFamily="34" charset="0"/>
                <a:ea typeface="Arial" charset="0"/>
                <a:cs typeface="Arial" charset="0"/>
              </a:rPr>
              <a:t> </a:t>
            </a:r>
            <a:r>
              <a:rPr lang="en-US" sz="3200" b="1" dirty="0">
                <a:solidFill>
                  <a:srgbClr val="808184"/>
                </a:solidFill>
                <a:latin typeface="Ubuntu" panose="020B0504030602030204" pitchFamily="34" charset="0"/>
                <a:ea typeface="Arial" charset="0"/>
                <a:cs typeface="Arial" charset="0"/>
              </a:rPr>
              <a:t>SVHC Roadmap Work Group</a:t>
            </a:r>
          </a:p>
          <a:p>
            <a:pPr algn="r"/>
            <a:r>
              <a:rPr lang="de-DE" sz="1400" dirty="0">
                <a:solidFill>
                  <a:srgbClr val="808184"/>
                </a:solidFill>
                <a:latin typeface="Ubuntu" panose="020B0504030602030204" pitchFamily="34" charset="0"/>
                <a:ea typeface="Arial" charset="0"/>
                <a:cs typeface="Arial" charset="0"/>
              </a:rPr>
              <a:t> 20 April 2016 </a:t>
            </a:r>
          </a:p>
          <a:p>
            <a:pPr algn="r"/>
            <a:r>
              <a:rPr lang="de-DE" sz="1400" dirty="0">
                <a:solidFill>
                  <a:srgbClr val="808184"/>
                </a:solidFill>
                <a:latin typeface="Ubuntu" panose="020B0504030602030204" pitchFamily="34" charset="0"/>
                <a:ea typeface="Arial" charset="0"/>
                <a:cs typeface="Arial" charset="0"/>
              </a:rPr>
              <a:t>10:00-12:00 CET </a:t>
            </a:r>
          </a:p>
          <a:p>
            <a:pPr algn="r"/>
            <a:endParaRPr lang="en-US" sz="3200" b="1" dirty="0">
              <a:solidFill>
                <a:schemeClr val="bg1"/>
              </a:solidFill>
              <a:latin typeface="Arial Hebrew" charset="-79"/>
              <a:ea typeface="Arial Hebrew" charset="-79"/>
              <a:cs typeface="Arial Hebrew" charset="-79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102" y="355254"/>
            <a:ext cx="3264934" cy="707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746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itle 4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Welcome and Introduction</a:t>
            </a:r>
          </a:p>
        </p:txBody>
      </p:sp>
      <p:sp>
        <p:nvSpPr>
          <p:cNvPr id="44" name="Subtitle 4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  </a:t>
            </a:r>
          </a:p>
        </p:txBody>
      </p:sp>
      <p:pic>
        <p:nvPicPr>
          <p:cNvPr id="9" name="Picture 8" descr="Hello and welcome! - Hughey Party of Four Blo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67" t="46142" r="7715" b="15772"/>
          <a:stretch/>
        </p:blipFill>
        <p:spPr bwMode="auto">
          <a:xfrm>
            <a:off x="2704386" y="2238659"/>
            <a:ext cx="3129665" cy="12909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89599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t>3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 dirty="0">
                <a:solidFill>
                  <a:srgbClr val="808184"/>
                </a:solidFill>
              </a:rPr>
              <a:t>SVHC Roadmap WG- 20 April 2016</a:t>
            </a:r>
            <a:endParaRPr lang="fr-BE" dirty="0">
              <a:solidFill>
                <a:srgbClr val="808184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9170" y="661450"/>
            <a:ext cx="33702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Competition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Law and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Confidentiality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  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8679" y="661450"/>
            <a:ext cx="3528392" cy="5184880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387365" y="2231543"/>
            <a:ext cx="4493605" cy="2249841"/>
          </a:xfrm>
        </p:spPr>
        <p:txBody>
          <a:bodyPr>
            <a:noAutofit/>
          </a:bodyPr>
          <a:lstStyle/>
          <a:p>
            <a:pPr marL="17100" lvl="1" indent="0">
              <a:spcBef>
                <a:spcPts val="1600"/>
              </a:spcBef>
              <a:buNone/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Attendees should refrain from any discussion on pricing, market shares and volumes and other information that could be considered as market sensitive and covered by antitrust legislation  </a:t>
            </a:r>
          </a:p>
          <a:p>
            <a:pPr marL="17100" lvl="1" indent="0">
              <a:spcBef>
                <a:spcPts val="1600"/>
              </a:spcBef>
              <a:buNone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  <a:buFont typeface="+mj-lt"/>
              <a:buAutoNum type="arabicPeriod"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916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t>4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 dirty="0">
                <a:solidFill>
                  <a:srgbClr val="808184"/>
                </a:solidFill>
              </a:rPr>
              <a:t>SVHC Roadmap WG- 20 April 2016</a:t>
            </a:r>
            <a:endParaRPr lang="fr-BE" dirty="0">
              <a:solidFill>
                <a:srgbClr val="808184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4123" y="426576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Tour de table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BE" dirty="0"/>
              <a:t>   </a:t>
            </a:r>
          </a:p>
        </p:txBody>
      </p:sp>
      <p:pic>
        <p:nvPicPr>
          <p:cNvPr id="1026" name="Picture 2" descr="http://stickfigure.co/1024/clip-art-of-a-smiling-group-of-business-stick-people-sitting-around-a-table-in-a-meeting-by-nl-shop-277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395" y="1366214"/>
            <a:ext cx="2739141" cy="279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1046205"/>
            <a:ext cx="9144000" cy="11697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9" name="Rectangle 8"/>
          <p:cNvSpPr/>
          <p:nvPr/>
        </p:nvSpPr>
        <p:spPr>
          <a:xfrm>
            <a:off x="-1666" y="3271939"/>
            <a:ext cx="9144000" cy="11697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637884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0280" y="1347008"/>
            <a:ext cx="5611290" cy="499654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200" b="1" dirty="0">
                <a:solidFill>
                  <a:srgbClr val="808184"/>
                </a:solidFill>
              </a:rPr>
              <a:t>1</a:t>
            </a:r>
            <a:r>
              <a:rPr lang="en-US" sz="1200" dirty="0">
                <a:solidFill>
                  <a:srgbClr val="808184"/>
                </a:solidFill>
              </a:rPr>
              <a:t>. </a:t>
            </a:r>
            <a:r>
              <a:rPr lang="en-US" sz="1200" b="1" dirty="0">
                <a:solidFill>
                  <a:srgbClr val="808184"/>
                </a:solidFill>
              </a:rPr>
              <a:t>Welcome and Introduction (10:00-10:15)</a:t>
            </a:r>
          </a:p>
          <a:p>
            <a:pPr marL="457200" lvl="1" indent="0">
              <a:buNone/>
            </a:pPr>
            <a:r>
              <a:rPr lang="en-US" sz="1000" dirty="0">
                <a:solidFill>
                  <a:srgbClr val="808184"/>
                </a:solidFill>
              </a:rPr>
              <a:t>1.1 Confidentiality and Competition Law</a:t>
            </a:r>
            <a:endParaRPr lang="fr-BE" sz="1000" dirty="0">
              <a:solidFill>
                <a:srgbClr val="808184"/>
              </a:solidFill>
            </a:endParaRPr>
          </a:p>
          <a:p>
            <a:pPr marL="457200" lvl="1" indent="0">
              <a:buNone/>
            </a:pPr>
            <a:r>
              <a:rPr lang="fr-BE" sz="1000" dirty="0">
                <a:solidFill>
                  <a:srgbClr val="808184"/>
                </a:solidFill>
              </a:rPr>
              <a:t>1.2. </a:t>
            </a:r>
            <a:r>
              <a:rPr lang="en-US" sz="1000" dirty="0">
                <a:solidFill>
                  <a:srgbClr val="808184"/>
                </a:solidFill>
              </a:rPr>
              <a:t>Tour de table</a:t>
            </a:r>
          </a:p>
          <a:p>
            <a:pPr marL="457200" lvl="1" indent="0">
              <a:buNone/>
            </a:pPr>
            <a:r>
              <a:rPr lang="fr-BE" sz="1000" dirty="0">
                <a:solidFill>
                  <a:srgbClr val="808184"/>
                </a:solidFill>
              </a:rPr>
              <a:t>1.</a:t>
            </a:r>
            <a:r>
              <a:rPr lang="en-US" sz="1000" dirty="0">
                <a:solidFill>
                  <a:srgbClr val="808184"/>
                </a:solidFill>
              </a:rPr>
              <a:t>3 Approval of the agenda</a:t>
            </a:r>
          </a:p>
          <a:p>
            <a:pPr marL="457200" lvl="1" indent="0">
              <a:buNone/>
            </a:pPr>
            <a:r>
              <a:rPr lang="en-US" sz="1000" dirty="0">
                <a:solidFill>
                  <a:srgbClr val="808184"/>
                </a:solidFill>
              </a:rPr>
              <a:t>1.4 Status of actions from last meeting</a:t>
            </a:r>
          </a:p>
          <a:p>
            <a:pPr marL="0" indent="0">
              <a:buNone/>
            </a:pPr>
            <a:r>
              <a:rPr lang="en-US" sz="1200" b="1" dirty="0">
                <a:solidFill>
                  <a:srgbClr val="808184"/>
                </a:solidFill>
              </a:rPr>
              <a:t>2. General facts on SVHC Roadmap Implementation (10:15-10:30)</a:t>
            </a:r>
          </a:p>
          <a:p>
            <a:pPr marL="457200" lvl="1" indent="0">
              <a:buNone/>
            </a:pPr>
            <a:r>
              <a:rPr lang="en-US" sz="1000" dirty="0">
                <a:solidFill>
                  <a:srgbClr val="808184"/>
                </a:solidFill>
              </a:rPr>
              <a:t>2.1 Implementation report 2015</a:t>
            </a:r>
          </a:p>
          <a:p>
            <a:pPr marL="457200" lvl="1" indent="0">
              <a:buNone/>
            </a:pPr>
            <a:r>
              <a:rPr lang="fr-BE" sz="1000" dirty="0">
                <a:solidFill>
                  <a:srgbClr val="808184"/>
                </a:solidFill>
              </a:rPr>
              <a:t>3.2 </a:t>
            </a:r>
            <a:r>
              <a:rPr lang="fr-BE" sz="1000" dirty="0" err="1">
                <a:solidFill>
                  <a:srgbClr val="808184"/>
                </a:solidFill>
              </a:rPr>
              <a:t>Planned</a:t>
            </a:r>
            <a:r>
              <a:rPr lang="fr-BE" sz="1000" dirty="0">
                <a:solidFill>
                  <a:srgbClr val="808184"/>
                </a:solidFill>
              </a:rPr>
              <a:t> </a:t>
            </a:r>
            <a:r>
              <a:rPr lang="fr-BE" sz="1000" dirty="0" err="1">
                <a:solidFill>
                  <a:srgbClr val="808184"/>
                </a:solidFill>
              </a:rPr>
              <a:t>activities</a:t>
            </a:r>
            <a:r>
              <a:rPr lang="fr-BE" sz="1000" dirty="0">
                <a:solidFill>
                  <a:srgbClr val="808184"/>
                </a:solidFill>
              </a:rPr>
              <a:t> 2016</a:t>
            </a:r>
            <a:endParaRPr lang="en-US" sz="1200" b="1" dirty="0">
              <a:solidFill>
                <a:srgbClr val="808184"/>
              </a:solidFill>
            </a:endParaRPr>
          </a:p>
          <a:p>
            <a:pPr marL="0" indent="0">
              <a:buNone/>
            </a:pPr>
            <a:r>
              <a:rPr lang="en-US" sz="1200" b="1" dirty="0">
                <a:solidFill>
                  <a:srgbClr val="808184"/>
                </a:solidFill>
              </a:rPr>
              <a:t>3. Review of WG Mandate (10:30-10:45)</a:t>
            </a:r>
          </a:p>
          <a:p>
            <a:pPr marL="0" indent="0">
              <a:buNone/>
            </a:pPr>
            <a:r>
              <a:rPr lang="en-US" sz="1200" b="1" dirty="0">
                <a:solidFill>
                  <a:srgbClr val="808184"/>
                </a:solidFill>
              </a:rPr>
              <a:t>4. Identification of Substances of Interest to PMC (10:45-</a:t>
            </a:r>
            <a:r>
              <a:rPr lang="fr-BE" sz="1200" b="1" dirty="0">
                <a:solidFill>
                  <a:srgbClr val="808184"/>
                </a:solidFill>
              </a:rPr>
              <a:t>11:00)</a:t>
            </a:r>
          </a:p>
          <a:p>
            <a:pPr marL="457200" lvl="1" indent="0">
              <a:buNone/>
            </a:pPr>
            <a:r>
              <a:rPr lang="en-US" sz="1000" dirty="0">
                <a:solidFill>
                  <a:srgbClr val="808184"/>
                </a:solidFill>
              </a:rPr>
              <a:t>4.1 Outcome of screening tables</a:t>
            </a:r>
          </a:p>
          <a:p>
            <a:pPr marL="457200" lvl="1" indent="0">
              <a:buNone/>
            </a:pPr>
            <a:r>
              <a:rPr lang="fr-BE" sz="1000" dirty="0">
                <a:solidFill>
                  <a:srgbClr val="808184"/>
                </a:solidFill>
              </a:rPr>
              <a:t>4.2 </a:t>
            </a:r>
            <a:r>
              <a:rPr lang="fr-BE" sz="1000" dirty="0" err="1">
                <a:solidFill>
                  <a:srgbClr val="808184"/>
                </a:solidFill>
              </a:rPr>
              <a:t>Advocacy</a:t>
            </a:r>
            <a:endParaRPr lang="fr-BE" sz="1000" dirty="0">
              <a:solidFill>
                <a:srgbClr val="808184"/>
              </a:solidFill>
            </a:endParaRPr>
          </a:p>
          <a:p>
            <a:pPr marL="0" indent="0">
              <a:buNone/>
            </a:pPr>
            <a:r>
              <a:rPr lang="en-US" sz="1200" b="1" dirty="0">
                <a:solidFill>
                  <a:srgbClr val="808184"/>
                </a:solidFill>
              </a:rPr>
              <a:t>5</a:t>
            </a:r>
            <a:r>
              <a:rPr lang="en-US" sz="1200" b="1" dirty="0" smtClean="0">
                <a:solidFill>
                  <a:srgbClr val="808184"/>
                </a:solidFill>
              </a:rPr>
              <a:t>. </a:t>
            </a:r>
            <a:r>
              <a:rPr lang="en-US" sz="1200" b="1" dirty="0">
                <a:solidFill>
                  <a:srgbClr val="808184"/>
                </a:solidFill>
              </a:rPr>
              <a:t>REACH </a:t>
            </a:r>
            <a:r>
              <a:rPr lang="en-US" sz="1200" b="1" dirty="0" err="1">
                <a:solidFill>
                  <a:srgbClr val="808184"/>
                </a:solidFill>
              </a:rPr>
              <a:t>Authorisation</a:t>
            </a:r>
            <a:r>
              <a:rPr lang="en-US" sz="1200" b="1" dirty="0">
                <a:solidFill>
                  <a:srgbClr val="808184"/>
                </a:solidFill>
              </a:rPr>
              <a:t> PMC (11:00-11:30)</a:t>
            </a:r>
          </a:p>
          <a:p>
            <a:pPr marL="457200" lvl="1" indent="0">
              <a:buNone/>
            </a:pPr>
            <a:r>
              <a:rPr lang="en-US" sz="1000" dirty="0">
                <a:solidFill>
                  <a:srgbClr val="808184"/>
                </a:solidFill>
              </a:rPr>
              <a:t>5.1 ECHA’s 7th Draft Recommendation list</a:t>
            </a:r>
          </a:p>
          <a:p>
            <a:pPr marL="914400" lvl="2" indent="0">
              <a:buNone/>
            </a:pPr>
            <a:r>
              <a:rPr lang="en-US" sz="1000" dirty="0">
                <a:solidFill>
                  <a:srgbClr val="808184"/>
                </a:solidFill>
              </a:rPr>
              <a:t>5.1.1 PMC input to the public consultation</a:t>
            </a:r>
          </a:p>
          <a:p>
            <a:pPr marL="914400" lvl="2" indent="0">
              <a:buNone/>
            </a:pPr>
            <a:r>
              <a:rPr lang="fr-BE" sz="1000" dirty="0">
                <a:solidFill>
                  <a:srgbClr val="808184"/>
                </a:solidFill>
              </a:rPr>
              <a:t>5.1.2 Update on </a:t>
            </a:r>
            <a:r>
              <a:rPr lang="fr-BE" sz="1000" dirty="0" err="1">
                <a:solidFill>
                  <a:srgbClr val="808184"/>
                </a:solidFill>
              </a:rPr>
              <a:t>status</a:t>
            </a:r>
            <a:endParaRPr lang="fr-BE" sz="1000" dirty="0">
              <a:solidFill>
                <a:srgbClr val="808184"/>
              </a:solidFill>
            </a:endParaRPr>
          </a:p>
          <a:p>
            <a:pPr marL="457200" lvl="1" indent="0">
              <a:buNone/>
            </a:pPr>
            <a:r>
              <a:rPr lang="en-US" sz="1000" dirty="0">
                <a:solidFill>
                  <a:srgbClr val="808184"/>
                </a:solidFill>
              </a:rPr>
              <a:t>5.2 Draft Commission proposal for next </a:t>
            </a:r>
            <a:r>
              <a:rPr lang="en-US" sz="1000" dirty="0" err="1">
                <a:solidFill>
                  <a:srgbClr val="808184"/>
                </a:solidFill>
              </a:rPr>
              <a:t>Authorisation</a:t>
            </a:r>
            <a:r>
              <a:rPr lang="en-US" sz="1000" dirty="0">
                <a:solidFill>
                  <a:srgbClr val="808184"/>
                </a:solidFill>
              </a:rPr>
              <a:t> list update (5th and 6th lists)</a:t>
            </a:r>
          </a:p>
          <a:p>
            <a:pPr marL="914400" lvl="2" indent="0">
              <a:buNone/>
            </a:pPr>
            <a:r>
              <a:rPr lang="en-US" sz="1000" dirty="0">
                <a:solidFill>
                  <a:srgbClr val="808184"/>
                </a:solidFill>
              </a:rPr>
              <a:t>5.2.1 Possible inclusion of CTP-HT and 4-Nonylphenol</a:t>
            </a:r>
          </a:p>
          <a:p>
            <a:pPr marL="914400" lvl="2" indent="0">
              <a:buNone/>
            </a:pPr>
            <a:r>
              <a:rPr lang="en-US" sz="1000" dirty="0">
                <a:solidFill>
                  <a:srgbClr val="808184"/>
                </a:solidFill>
              </a:rPr>
              <a:t>5.2.2 Status of borates, RCFs</a:t>
            </a:r>
          </a:p>
          <a:p>
            <a:pPr marL="457200" lvl="1" indent="0">
              <a:buNone/>
            </a:pPr>
            <a:r>
              <a:rPr lang="en-US" sz="1000" dirty="0">
                <a:solidFill>
                  <a:srgbClr val="808184"/>
                </a:solidFill>
              </a:rPr>
              <a:t>5.3 Preparation of ECHA’s 8th Recommendation list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t>5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 dirty="0">
                <a:solidFill>
                  <a:srgbClr val="808184"/>
                </a:solidFill>
              </a:rPr>
              <a:t>SVHC Roadmap WG- 20 April 2016</a:t>
            </a:r>
            <a:endParaRPr lang="fr-BE" dirty="0">
              <a:solidFill>
                <a:srgbClr val="808184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2651" y="368911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Approval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of the agenda  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819351" y="1371721"/>
            <a:ext cx="3673859" cy="49965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fr-BE" sz="1200" b="1" dirty="0">
                <a:solidFill>
                  <a:srgbClr val="808184"/>
                </a:solidFill>
              </a:rPr>
              <a:t>6. Update on relevant </a:t>
            </a:r>
            <a:r>
              <a:rPr lang="fr-BE" sz="1200" b="1" dirty="0" err="1">
                <a:solidFill>
                  <a:srgbClr val="808184"/>
                </a:solidFill>
              </a:rPr>
              <a:t>Eurometaux</a:t>
            </a:r>
            <a:r>
              <a:rPr lang="fr-BE" sz="1200" b="1" dirty="0">
                <a:solidFill>
                  <a:srgbClr val="808184"/>
                </a:solidFill>
              </a:rPr>
              <a:t> </a:t>
            </a:r>
            <a:r>
              <a:rPr lang="fr-BE" sz="1200" b="1" dirty="0" err="1">
                <a:solidFill>
                  <a:srgbClr val="808184"/>
                </a:solidFill>
              </a:rPr>
              <a:t>work</a:t>
            </a:r>
            <a:r>
              <a:rPr lang="fr-BE" sz="1200" b="1" dirty="0">
                <a:solidFill>
                  <a:srgbClr val="808184"/>
                </a:solidFill>
              </a:rPr>
              <a:t> (11:30-11:40)</a:t>
            </a:r>
          </a:p>
          <a:p>
            <a:pPr marL="457200" lvl="1" indent="0">
              <a:buFont typeface="Arial" panose="020B0604020202020204" pitchFamily="34" charset="0"/>
              <a:buNone/>
            </a:pPr>
            <a:r>
              <a:rPr lang="fr-BE" sz="1000" dirty="0">
                <a:solidFill>
                  <a:srgbClr val="808184"/>
                </a:solidFill>
              </a:rPr>
              <a:t>6.1 RMOA Guidance</a:t>
            </a:r>
          </a:p>
          <a:p>
            <a:pPr marL="457200" lvl="1" indent="0">
              <a:buFont typeface="Arial" panose="020B0604020202020204" pitchFamily="34" charset="0"/>
              <a:buNone/>
            </a:pPr>
            <a:r>
              <a:rPr lang="fr-BE" sz="1000" dirty="0">
                <a:solidFill>
                  <a:srgbClr val="808184"/>
                </a:solidFill>
              </a:rPr>
              <a:t>6.2 REACH </a:t>
            </a:r>
            <a:r>
              <a:rPr lang="fr-BE" sz="1000" dirty="0" err="1">
                <a:solidFill>
                  <a:srgbClr val="808184"/>
                </a:solidFill>
              </a:rPr>
              <a:t>Review</a:t>
            </a:r>
            <a:endParaRPr lang="fr-BE" sz="1000" dirty="0">
              <a:solidFill>
                <a:srgbClr val="808184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b="1" dirty="0">
                <a:solidFill>
                  <a:srgbClr val="808184"/>
                </a:solidFill>
              </a:rPr>
              <a:t>7. </a:t>
            </a:r>
            <a:r>
              <a:rPr lang="en-US" sz="1200" b="1" dirty="0" err="1">
                <a:solidFill>
                  <a:srgbClr val="808184"/>
                </a:solidFill>
              </a:rPr>
              <a:t>Workplan</a:t>
            </a:r>
            <a:r>
              <a:rPr lang="en-US" sz="1200" b="1" dirty="0">
                <a:solidFill>
                  <a:srgbClr val="808184"/>
                </a:solidFill>
              </a:rPr>
              <a:t> and budget (11:40-11:50)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b="1" dirty="0">
                <a:solidFill>
                  <a:srgbClr val="808184"/>
                </a:solidFill>
              </a:rPr>
              <a:t>8. AOB, next meeting, closing remarks (11:50-12:00)</a:t>
            </a:r>
            <a:endParaRPr lang="en-US" sz="1200" b="1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b="1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                                           </a:t>
            </a:r>
            <a:r>
              <a:rPr lang="en-US" sz="1400" b="1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  ~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b="1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+ Special Meeting on </a:t>
            </a:r>
            <a:r>
              <a:rPr lang="en-US" sz="1200" b="1" dirty="0" err="1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PbO</a:t>
            </a:r>
            <a:r>
              <a:rPr lang="en-US" sz="1200" b="1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 use in PM smelting (12:00-12.30)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b="1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 </a:t>
            </a:r>
            <a:endParaRPr lang="nl-BE" sz="1200" b="1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2578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t>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>
                <a:solidFill>
                  <a:srgbClr val="808184"/>
                </a:solidFill>
              </a:rPr>
              <a:t>SVHC Roadmap WG- 20 April 2016</a:t>
            </a:r>
            <a:endParaRPr lang="fr-BE" dirty="0">
              <a:solidFill>
                <a:srgbClr val="808184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6690" y="311418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Status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of action points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from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last meeting (13/10/15) 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275311"/>
              </p:ext>
            </p:extLst>
          </p:nvPr>
        </p:nvGraphicFramePr>
        <p:xfrm>
          <a:off x="461319" y="1257571"/>
          <a:ext cx="7842421" cy="4400752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38063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7871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542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0313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40832"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800" dirty="0">
                          <a:effectLst/>
                        </a:rPr>
                        <a:t>Actions</a:t>
                      </a:r>
                      <a:endParaRPr lang="fr-BE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800">
                          <a:effectLst/>
                        </a:rPr>
                        <a:t>By when?</a:t>
                      </a:r>
                      <a:endParaRPr lang="fr-BE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800">
                          <a:effectLst/>
                        </a:rPr>
                        <a:t>By who?</a:t>
                      </a:r>
                      <a:endParaRPr lang="fr-BE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800" dirty="0">
                          <a:effectLst/>
                        </a:rPr>
                        <a:t>Status</a:t>
                      </a:r>
                      <a:endParaRPr lang="fr-BE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0832"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Amend mandate of the Authorisation WG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13 October 2015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FC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 dirty="0">
                          <a:effectLst/>
                        </a:rPr>
                        <a:t>DONE</a:t>
                      </a:r>
                      <a:endParaRPr lang="fr-BE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82992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050" dirty="0">
                          <a:effectLst/>
                        </a:rPr>
                        <a:t>Candidate List: Companies are invited to check the List and advice secretariat if substances of interest are included</a:t>
                      </a:r>
                      <a:endParaRPr lang="fr-BE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By November 2015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Companies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 dirty="0">
                          <a:effectLst/>
                        </a:rPr>
                        <a:t>DONE</a:t>
                      </a:r>
                      <a:endParaRPr lang="fr-BE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93125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Coal Tar Pitch (CTP): to check relevancy of CTP for PM industry and provide recommendation regarding the level of involvement of PMC in CTP discussions. 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By November 2015</a:t>
                      </a:r>
                      <a:endParaRPr lang="fr-BE" sz="1050">
                        <a:effectLst/>
                      </a:endParaRPr>
                    </a:p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 </a:t>
                      </a:r>
                      <a:endParaRPr lang="fr-BE" sz="1050">
                        <a:effectLst/>
                      </a:endParaRPr>
                    </a:p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 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Companies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 dirty="0">
                          <a:effectLst/>
                        </a:rPr>
                        <a:t> DONE</a:t>
                      </a:r>
                      <a:endParaRPr lang="fr-BE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22497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CTP: Monitor potential spill over to other pitches used by PM and which have a similar hazard profile. 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Continuous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Secretariat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 dirty="0">
                          <a:effectLst/>
                        </a:rPr>
                        <a:t> ONGOING</a:t>
                      </a:r>
                      <a:endParaRPr lang="fr-BE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>
                    <a:solidFill>
                      <a:srgbClr val="FF6E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81664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050" dirty="0">
                          <a:effectLst/>
                        </a:rPr>
                        <a:t>Borates: to check the uses of Borates in their processes and the availability of alternative</a:t>
                      </a:r>
                      <a:endParaRPr lang="fr-BE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By end of December 2015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Companies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 dirty="0">
                          <a:effectLst/>
                        </a:rPr>
                        <a:t> DONE</a:t>
                      </a:r>
                      <a:endParaRPr lang="fr-BE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81664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Borates: Monitor discussion at EC level on bio-essentiality and process chemicals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Continuous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Secretariat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 dirty="0">
                          <a:effectLst/>
                        </a:rPr>
                        <a:t> ONGOING</a:t>
                      </a:r>
                      <a:endParaRPr lang="fr-BE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>
                    <a:solidFill>
                      <a:srgbClr val="FF6E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63329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Pb compounds: to check the uses of Pb compounds  in their processes and the availability of alternative (to be sent to Secretariat by end of December 2015)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By end of December 2015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Companies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 dirty="0">
                          <a:effectLst/>
                        </a:rPr>
                        <a:t> DONE</a:t>
                      </a:r>
                      <a:endParaRPr lang="fr-BE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22497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Pb compounds: Monitor discussion at EC level on article 58 (2) exemption (existing OEL in place) and process chemicals (Secretariat)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Continuous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Secretariat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 dirty="0">
                          <a:effectLst/>
                        </a:rPr>
                        <a:t> ONGOING</a:t>
                      </a:r>
                      <a:endParaRPr lang="fr-BE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>
                    <a:solidFill>
                      <a:srgbClr val="FF6E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22497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Circulate invitation of the Eurometaux Workshop  on RMOA and Authorisation /Recycling to the Authorisation/SVHC WG. 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October 2015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Secretariat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 dirty="0">
                          <a:effectLst/>
                        </a:rPr>
                        <a:t> DONE</a:t>
                      </a:r>
                      <a:endParaRPr lang="fr-BE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22497"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Hydrazine: Check dissemination website for another uses to create alliances with different sectors and not only nuclear. 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October 2015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>
                          <a:effectLst/>
                        </a:rPr>
                        <a:t>Secretariat</a:t>
                      </a:r>
                      <a:endParaRPr lang="fr-BE" sz="105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1050" dirty="0">
                          <a:effectLst/>
                        </a:rPr>
                        <a:t> DONE</a:t>
                      </a:r>
                      <a:endParaRPr lang="fr-BE" sz="105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250" marR="4925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48455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itle 4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General facts on SVHC Roadmap Implementation</a:t>
            </a:r>
          </a:p>
        </p:txBody>
      </p:sp>
      <p:sp>
        <p:nvSpPr>
          <p:cNvPr id="44" name="Subtitle 4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368449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1076" y="985837"/>
            <a:ext cx="5422501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nl-BE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General objective: </a:t>
            </a:r>
            <a:r>
              <a:rPr lang="en-US" sz="1600" dirty="0">
                <a:ea typeface="Ubuntu" charset="0"/>
              </a:rPr>
              <a:t>A</a:t>
            </a:r>
            <a:r>
              <a:rPr lang="en-US" sz="1600" dirty="0"/>
              <a:t>ll relevant, currently-known SVHCs included in the Candidate List by 2020</a:t>
            </a:r>
          </a:p>
          <a:p>
            <a:pPr marL="360000" lvl="1" indent="-342900">
              <a:spcBef>
                <a:spcPts val="1600"/>
              </a:spcBef>
            </a:pPr>
            <a:r>
              <a:rPr lang="en-US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SVHC Roadmap Processes</a:t>
            </a:r>
          </a:p>
          <a:p>
            <a:pPr marL="817200" lvl="2" indent="-342900">
              <a:spcBef>
                <a:spcPts val="1600"/>
              </a:spcBef>
            </a:pPr>
            <a:r>
              <a:rPr lang="en-US" sz="12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Screening </a:t>
            </a:r>
          </a:p>
          <a:p>
            <a:pPr marL="817200" lvl="2" indent="-342900">
              <a:spcBef>
                <a:spcPts val="1600"/>
              </a:spcBef>
            </a:pPr>
            <a:r>
              <a:rPr lang="en-US" sz="12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RMOA </a:t>
            </a:r>
          </a:p>
          <a:p>
            <a:pPr marL="817200" lvl="2" indent="-342900">
              <a:spcBef>
                <a:spcPts val="1600"/>
              </a:spcBef>
            </a:pPr>
            <a:r>
              <a:rPr lang="en-US" sz="12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SVHC</a:t>
            </a:r>
          </a:p>
          <a:p>
            <a:pPr marL="817200" lvl="2" indent="-342900">
              <a:spcBef>
                <a:spcPts val="1600"/>
              </a:spcBef>
            </a:pPr>
            <a:r>
              <a:rPr lang="en-US" sz="12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Restriction</a:t>
            </a:r>
          </a:p>
          <a:p>
            <a:pPr marL="817200" lvl="2" indent="-342900">
              <a:spcBef>
                <a:spcPts val="1600"/>
              </a:spcBef>
            </a:pPr>
            <a:r>
              <a:rPr lang="en-US" sz="1200" dirty="0" err="1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Authorisation</a:t>
            </a:r>
            <a:endParaRPr lang="en-US" sz="12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817200" lvl="2" indent="-342900">
              <a:spcBef>
                <a:spcPts val="1600"/>
              </a:spcBef>
            </a:pPr>
            <a:r>
              <a:rPr lang="en-US" sz="12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CLP</a:t>
            </a:r>
          </a:p>
          <a:p>
            <a:pPr marL="360000" lvl="1" indent="-342900">
              <a:spcBef>
                <a:spcPts val="1600"/>
              </a:spcBef>
            </a:pPr>
            <a:r>
              <a:rPr lang="en-US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Related processes (data generation/                    assessment)</a:t>
            </a:r>
          </a:p>
          <a:p>
            <a:pPr marL="817200" lvl="2" indent="-342900">
              <a:spcBef>
                <a:spcPts val="1600"/>
              </a:spcBef>
            </a:pPr>
            <a:r>
              <a:rPr lang="en-US" sz="12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Dossier Compliance check, CoRAP, Hazard assessment </a:t>
            </a:r>
            <a:endParaRPr lang="en-US" sz="16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474300" lvl="2" indent="0">
              <a:spcBef>
                <a:spcPts val="1600"/>
              </a:spcBef>
              <a:buNone/>
            </a:pPr>
            <a:endParaRPr lang="en-US" sz="12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pPr/>
              <a:t>8</a:t>
            </a:fld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SVHC Roadmap</a:t>
            </a:r>
          </a:p>
        </p:txBody>
      </p:sp>
      <p:sp>
        <p:nvSpPr>
          <p:cNvPr id="9" name="Rectangle 8"/>
          <p:cNvSpPr/>
          <p:nvPr/>
        </p:nvSpPr>
        <p:spPr>
          <a:xfrm>
            <a:off x="5563476" y="962006"/>
            <a:ext cx="3422650" cy="23889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/>
              <a:t>Overview of all activities under the SVHC Roadmap</a:t>
            </a:r>
            <a:endParaRPr lang="fr-BE" sz="1200" dirty="0"/>
          </a:p>
        </p:txBody>
      </p:sp>
      <p:pic>
        <p:nvPicPr>
          <p:cNvPr id="7" name="Afbeelding 11" descr="http://echa.europa.eu/image/image_gallery?uuid=cb1888dd-b3a4-4ace-a760-6012a1569ef0&amp;groupId=10162&amp;t=1447234223493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46"/>
          <a:stretch/>
        </p:blipFill>
        <p:spPr bwMode="auto">
          <a:xfrm>
            <a:off x="5181604" y="1463241"/>
            <a:ext cx="3715265" cy="497850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>
                <a:solidFill>
                  <a:srgbClr val="808184"/>
                </a:solidFill>
              </a:rPr>
              <a:t>SVHC Roadmap WG- 20 April 2016</a:t>
            </a:r>
            <a:endParaRPr lang="fr-BE" dirty="0">
              <a:solidFill>
                <a:srgbClr val="80818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648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52" y="1185338"/>
            <a:ext cx="8512747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en-US" sz="2000" dirty="0"/>
              <a:t>Focus has moved from already </a:t>
            </a:r>
            <a:r>
              <a:rPr lang="en-US" sz="2000" dirty="0" err="1"/>
              <a:t>harmonised</a:t>
            </a:r>
            <a:r>
              <a:rPr lang="en-US" sz="2000" dirty="0"/>
              <a:t> CMRs to substances with other properties such as PBT, ED, sensitizers</a:t>
            </a:r>
          </a:p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Screening (IT/Manual): </a:t>
            </a:r>
            <a:r>
              <a:rPr lang="en-US" sz="2000" dirty="0"/>
              <a:t>76 % led to follow-up actions</a:t>
            </a:r>
          </a:p>
          <a:p>
            <a:pPr marL="817200" lvl="2" indent="-342900">
              <a:spcBef>
                <a:spcPts val="1600"/>
              </a:spcBef>
            </a:pPr>
            <a:r>
              <a:rPr lang="en-US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Mainly selected by ECHA, 10% added by MS as a result of their own prioritization</a:t>
            </a:r>
          </a:p>
          <a:p>
            <a:pPr marL="817200" lvl="2" indent="-342900">
              <a:spcBef>
                <a:spcPts val="1600"/>
              </a:spcBef>
            </a:pPr>
            <a:r>
              <a:rPr lang="en-US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Soft letters campaign (prior to manual screening) – often requests use and exposure information</a:t>
            </a:r>
            <a:endParaRPr lang="nl-BE" sz="16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Compliance checks: 82% led to further information request</a:t>
            </a:r>
          </a:p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RMOA: 65% have already led to further regulatory action (SVHC, Restriction), other actions still in preparation (CLH)</a:t>
            </a:r>
          </a:p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CoRAP: 106 CMRs and 40 sensitizers currently under evaluation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pPr/>
              <a:t>9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 dirty="0">
                <a:solidFill>
                  <a:srgbClr val="808184"/>
                </a:solidFill>
              </a:rPr>
              <a:t>SVHC Roadmap WG- 20 April 2016</a:t>
            </a:r>
            <a:endParaRPr lang="fr-BE" dirty="0">
              <a:solidFill>
                <a:srgbClr val="808184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2651" y="195932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Implementation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Report 2015 </a:t>
            </a:r>
          </a:p>
        </p:txBody>
      </p:sp>
    </p:spTree>
    <p:extLst>
      <p:ext uri="{BB962C8B-B14F-4D97-AF65-F5344CB8AC3E}">
        <p14:creationId xmlns:p14="http://schemas.microsoft.com/office/powerpoint/2010/main" val="2292194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52" y="1185338"/>
            <a:ext cx="8512747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PACT, which currently covers RMOA and HH, will be extended to CoRAP and CCH</a:t>
            </a:r>
          </a:p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Ongoing refining of criteria for screening based on IUCLID 6</a:t>
            </a:r>
          </a:p>
          <a:p>
            <a:pPr marL="817200" lvl="2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 </a:t>
            </a:r>
            <a:r>
              <a:rPr lang="nl-BE" sz="2000" b="1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Non-hazard</a:t>
            </a: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 criteria to be used</a:t>
            </a:r>
            <a:r>
              <a:rPr lang="nl-BE" sz="2000" b="1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 on top of hazard criteria</a:t>
            </a:r>
          </a:p>
          <a:p>
            <a:pPr marL="1274400" lvl="3" indent="-342900">
              <a:spcBef>
                <a:spcPts val="1600"/>
              </a:spcBef>
            </a:pPr>
            <a:r>
              <a:rPr lang="nl-BE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Tonnages</a:t>
            </a:r>
          </a:p>
          <a:p>
            <a:pPr marL="1274400" lvl="3" indent="-342900">
              <a:spcBef>
                <a:spcPts val="1600"/>
              </a:spcBef>
            </a:pPr>
            <a:r>
              <a:rPr lang="nl-BE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Relevant uses (widespread, wide dispersive)</a:t>
            </a:r>
          </a:p>
          <a:p>
            <a:pPr marL="1274400" lvl="3" indent="-342900">
              <a:spcBef>
                <a:spcPts val="1600"/>
              </a:spcBef>
            </a:pPr>
            <a:r>
              <a:rPr lang="nl-BE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Release to the environment </a:t>
            </a:r>
          </a:p>
          <a:p>
            <a:pPr marL="1274400" lvl="3" indent="-342900">
              <a:spcBef>
                <a:spcPts val="1600"/>
              </a:spcBef>
            </a:pPr>
            <a:r>
              <a:rPr lang="nl-BE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Exposure to humans</a:t>
            </a:r>
          </a:p>
          <a:p>
            <a:pPr marL="474300" lvl="2" indent="0">
              <a:spcBef>
                <a:spcPts val="1600"/>
              </a:spcBef>
              <a:buNone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1274400" lvl="3" indent="-342900">
              <a:spcBef>
                <a:spcPts val="1600"/>
              </a:spcBef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817200" lvl="2" indent="-342900">
              <a:spcBef>
                <a:spcPts val="1600"/>
              </a:spcBef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pPr/>
              <a:t>10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>
                <a:solidFill>
                  <a:srgbClr val="808184"/>
                </a:solidFill>
              </a:rPr>
              <a:t>SVHC Roadmap WG- 20 April 2016</a:t>
            </a:r>
            <a:endParaRPr lang="fr-BE" dirty="0">
              <a:solidFill>
                <a:srgbClr val="808184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8511" y="195932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Outline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of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activities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planned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for 2016</a:t>
            </a:r>
          </a:p>
        </p:txBody>
      </p:sp>
    </p:spTree>
    <p:extLst>
      <p:ext uri="{BB962C8B-B14F-4D97-AF65-F5344CB8AC3E}">
        <p14:creationId xmlns:p14="http://schemas.microsoft.com/office/powerpoint/2010/main" val="25737931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itle 4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Review of the WG mandate</a:t>
            </a:r>
          </a:p>
        </p:txBody>
      </p:sp>
      <p:sp>
        <p:nvSpPr>
          <p:cNvPr id="44" name="Subtitle 4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5203618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52" y="1185338"/>
            <a:ext cx="8512747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Main Purposes</a:t>
            </a:r>
          </a:p>
          <a:p>
            <a:pPr marL="817200" lvl="2" indent="-342900">
              <a:spcBef>
                <a:spcPts val="1600"/>
              </a:spcBef>
            </a:pPr>
            <a:r>
              <a:rPr lang="de-DE" sz="1600" dirty="0">
                <a:solidFill>
                  <a:srgbClr val="808184"/>
                </a:solidFill>
              </a:rPr>
              <a:t>Identify </a:t>
            </a:r>
            <a:r>
              <a:rPr lang="de-DE" sz="1600" b="1" dirty="0">
                <a:solidFill>
                  <a:srgbClr val="FFC000"/>
                </a:solidFill>
              </a:rPr>
              <a:t>substances</a:t>
            </a:r>
            <a:r>
              <a:rPr lang="de-DE" sz="1600" dirty="0">
                <a:solidFill>
                  <a:srgbClr val="808184"/>
                </a:solidFill>
              </a:rPr>
              <a:t> of relevance to PMC under the EU SVHC Roadmap </a:t>
            </a:r>
          </a:p>
          <a:p>
            <a:pPr marL="817200" lvl="2" indent="-342900">
              <a:spcBef>
                <a:spcPts val="1600"/>
              </a:spcBef>
            </a:pPr>
            <a:r>
              <a:rPr lang="de-DE" sz="1600" dirty="0">
                <a:solidFill>
                  <a:srgbClr val="808184"/>
                </a:solidFill>
              </a:rPr>
              <a:t>Identify </a:t>
            </a:r>
            <a:r>
              <a:rPr lang="de-DE" sz="1600" b="1" dirty="0">
                <a:solidFill>
                  <a:srgbClr val="FFC000"/>
                </a:solidFill>
              </a:rPr>
              <a:t>policy issues </a:t>
            </a:r>
            <a:r>
              <a:rPr lang="de-DE" sz="1600" dirty="0">
                <a:solidFill>
                  <a:srgbClr val="808184"/>
                </a:solidFill>
              </a:rPr>
              <a:t>of relevance to PMC in the context of the Roadmap implementation (e.g. RMOA, recycling, REACH review etc.)</a:t>
            </a:r>
          </a:p>
          <a:p>
            <a:pPr marL="817200" lvl="2" indent="-342900">
              <a:spcBef>
                <a:spcPts val="1600"/>
              </a:spcBef>
            </a:pPr>
            <a:r>
              <a:rPr lang="de-DE" sz="1600" dirty="0">
                <a:solidFill>
                  <a:srgbClr val="808184"/>
                </a:solidFill>
              </a:rPr>
              <a:t>Conduct </a:t>
            </a:r>
            <a:r>
              <a:rPr lang="de-DE" sz="1600" b="1" dirty="0">
                <a:solidFill>
                  <a:srgbClr val="FFC000"/>
                </a:solidFill>
              </a:rPr>
              <a:t>advocacy</a:t>
            </a:r>
            <a:r>
              <a:rPr lang="de-DE" sz="1600" dirty="0">
                <a:solidFill>
                  <a:srgbClr val="808184"/>
                </a:solidFill>
              </a:rPr>
              <a:t> in order to prevent or mitigate the potential impacts that the implementation of the Roadmap may have on the Precious Metals Industry</a:t>
            </a:r>
            <a:endParaRPr lang="nl-BE" sz="16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Scope</a:t>
            </a:r>
          </a:p>
          <a:p>
            <a:pPr marL="817200" lvl="2" indent="-342900">
              <a:spcBef>
                <a:spcPts val="1600"/>
              </a:spcBef>
            </a:pPr>
            <a:r>
              <a:rPr lang="de-DE" sz="1600" b="1" dirty="0">
                <a:solidFill>
                  <a:srgbClr val="FFC000"/>
                </a:solidFill>
              </a:rPr>
              <a:t>REACH</a:t>
            </a:r>
            <a:r>
              <a:rPr lang="de-DE" sz="1600" dirty="0">
                <a:solidFill>
                  <a:srgbClr val="808184"/>
                </a:solidFill>
              </a:rPr>
              <a:t>: </a:t>
            </a:r>
            <a:r>
              <a:rPr lang="en-US" sz="1600" dirty="0">
                <a:solidFill>
                  <a:srgbClr val="808184"/>
                </a:solidFill>
              </a:rPr>
              <a:t>Candidate list, </a:t>
            </a:r>
            <a:r>
              <a:rPr lang="en-US" sz="1600" dirty="0" err="1">
                <a:solidFill>
                  <a:srgbClr val="808184"/>
                </a:solidFill>
              </a:rPr>
              <a:t>Authorisation</a:t>
            </a:r>
            <a:r>
              <a:rPr lang="en-US" sz="1600" dirty="0">
                <a:solidFill>
                  <a:srgbClr val="808184"/>
                </a:solidFill>
              </a:rPr>
              <a:t>, Restriction, Substance Evaluation (CoRAP), RMOA, Hazard assessment</a:t>
            </a:r>
            <a:endParaRPr lang="fr-BE" sz="1600" dirty="0">
              <a:solidFill>
                <a:srgbClr val="808184"/>
              </a:solidFill>
            </a:endParaRPr>
          </a:p>
          <a:p>
            <a:pPr marL="817200" lvl="2" indent="-342900">
              <a:spcBef>
                <a:spcPts val="1600"/>
              </a:spcBef>
            </a:pPr>
            <a:r>
              <a:rPr lang="de-DE" sz="1600" b="1" dirty="0">
                <a:solidFill>
                  <a:srgbClr val="FFC000"/>
                </a:solidFill>
              </a:rPr>
              <a:t>CLP</a:t>
            </a:r>
            <a:endParaRPr lang="nl-BE" sz="2000" b="1" dirty="0">
              <a:solidFill>
                <a:srgbClr val="FFC000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</a:pPr>
            <a:r>
              <a:rPr lang="nl-BE" sz="2000" i="1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NB: </a:t>
            </a:r>
            <a:r>
              <a:rPr lang="en-US" sz="2000" i="1" dirty="0">
                <a:solidFill>
                  <a:srgbClr val="808184"/>
                </a:solidFill>
              </a:rPr>
              <a:t>when a Precious Metal or a Precious Metal Compound is identified, activities shall be handled by the Sub-Assembly of that Precious Metal or Precious Metal Compound, not by the SVHC Roadmap Sub-Assembly</a:t>
            </a:r>
            <a:endParaRPr lang="fr-BE" sz="2000" i="1" dirty="0">
              <a:solidFill>
                <a:srgbClr val="808184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pPr/>
              <a:t>12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>
                <a:solidFill>
                  <a:srgbClr val="808184"/>
                </a:solidFill>
              </a:rPr>
              <a:t>SVHC Roadmap WG- 20 April 2016</a:t>
            </a:r>
            <a:endParaRPr lang="fr-BE" dirty="0">
              <a:solidFill>
                <a:srgbClr val="808184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Purpose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and Scope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69" y="4978594"/>
            <a:ext cx="591363" cy="5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0447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52" y="1185338"/>
            <a:ext cx="8512747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de-DE" sz="2000" dirty="0">
                <a:solidFill>
                  <a:srgbClr val="808184"/>
                </a:solidFill>
              </a:rPr>
              <a:t>Information in a timely manner about new substance inclusions and public consultations </a:t>
            </a:r>
          </a:p>
          <a:p>
            <a:pPr marL="360000" lvl="1" indent="-342900">
              <a:spcBef>
                <a:spcPts val="1600"/>
              </a:spcBef>
            </a:pPr>
            <a:r>
              <a:rPr lang="de-DE" sz="2000" dirty="0">
                <a:solidFill>
                  <a:srgbClr val="808184"/>
                </a:solidFill>
              </a:rPr>
              <a:t>Regular information about developments related to substances already identified as relevant</a:t>
            </a:r>
          </a:p>
          <a:p>
            <a:pPr marL="360000" lvl="1" indent="-342900">
              <a:spcBef>
                <a:spcPts val="1600"/>
              </a:spcBef>
            </a:pPr>
            <a:r>
              <a:rPr lang="de-DE" sz="2000" dirty="0">
                <a:solidFill>
                  <a:srgbClr val="808184"/>
                </a:solidFill>
              </a:rPr>
              <a:t>Advocacy actions shall primarily consist in responding to public consultations. Further advocacy actions may be pursued within the limits of the agreed resources. </a:t>
            </a:r>
          </a:p>
          <a:p>
            <a:pPr marL="360000" lvl="1" indent="-342900">
              <a:spcBef>
                <a:spcPts val="1600"/>
              </a:spcBef>
            </a:pPr>
            <a:r>
              <a:rPr lang="de-DE" sz="2000" dirty="0">
                <a:solidFill>
                  <a:srgbClr val="808184"/>
                </a:solidFill>
              </a:rPr>
              <a:t>WG meetings twice a year. Conf calls, additional meetings when needed</a:t>
            </a:r>
            <a:endParaRPr lang="fr-BE" dirty="0"/>
          </a:p>
          <a:p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817200" lvl="2" indent="-342900">
              <a:spcBef>
                <a:spcPts val="1600"/>
              </a:spcBef>
            </a:pPr>
            <a:endParaRPr lang="nl-BE" sz="16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  <a:buFont typeface="+mj-lt"/>
              <a:buAutoNum type="arabicPeriod"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pPr/>
              <a:t>13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>
                <a:solidFill>
                  <a:srgbClr val="808184"/>
                </a:solidFill>
              </a:rPr>
              <a:t>SVHC Roadmap WG- 20 April 2016</a:t>
            </a:r>
            <a:endParaRPr lang="fr-BE" dirty="0">
              <a:solidFill>
                <a:srgbClr val="808184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Expected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output </a:t>
            </a:r>
          </a:p>
        </p:txBody>
      </p:sp>
    </p:spTree>
    <p:extLst>
      <p:ext uri="{BB962C8B-B14F-4D97-AF65-F5344CB8AC3E}">
        <p14:creationId xmlns:p14="http://schemas.microsoft.com/office/powerpoint/2010/main" val="32274703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52" y="1185338"/>
            <a:ext cx="8512747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Criteria for </a:t>
            </a:r>
            <a:r>
              <a:rPr lang="nl-BE" sz="2000" dirty="0">
                <a:solidFill>
                  <a:srgbClr val="FFC000"/>
                </a:solidFill>
                <a:latin typeface="Ubuntu" charset="0"/>
                <a:ea typeface="Ubuntu" charset="0"/>
                <a:cs typeface="Ubuntu" charset="0"/>
              </a:rPr>
              <a:t>“</a:t>
            </a:r>
            <a:r>
              <a:rPr lang="nl-BE" sz="2000" b="1" dirty="0">
                <a:solidFill>
                  <a:srgbClr val="FFC000"/>
                </a:solidFill>
                <a:latin typeface="Ubuntu" charset="0"/>
                <a:ea typeface="Ubuntu" charset="0"/>
                <a:cs typeface="Ubuntu" charset="0"/>
              </a:rPr>
              <a:t>PMC relevant</a:t>
            </a:r>
            <a:r>
              <a:rPr lang="nl-BE" sz="2000" dirty="0">
                <a:solidFill>
                  <a:srgbClr val="FFC000"/>
                </a:solidFill>
                <a:latin typeface="Ubuntu" charset="0"/>
                <a:ea typeface="Ubuntu" charset="0"/>
                <a:cs typeface="Ubuntu" charset="0"/>
              </a:rPr>
              <a:t>” </a:t>
            </a:r>
            <a:r>
              <a:rPr lang="nl-BE" sz="2000" b="1" dirty="0">
                <a:solidFill>
                  <a:srgbClr val="FFC000"/>
                </a:solidFill>
                <a:latin typeface="Ubuntu" charset="0"/>
                <a:ea typeface="Ubuntu" charset="0"/>
                <a:cs typeface="Ubuntu" charset="0"/>
              </a:rPr>
              <a:t>substances</a:t>
            </a:r>
          </a:p>
          <a:p>
            <a:pPr marL="817200" lvl="2" indent="-342900">
              <a:spcBef>
                <a:spcPts val="1600"/>
              </a:spcBef>
            </a:pPr>
            <a:r>
              <a:rPr lang="en-US" sz="1600" dirty="0">
                <a:solidFill>
                  <a:srgbClr val="808184"/>
                </a:solidFill>
              </a:rPr>
              <a:t>The substance is a Precious Metal or Precious Metal Compound</a:t>
            </a:r>
          </a:p>
          <a:p>
            <a:pPr marL="817200" lvl="2" indent="-342900">
              <a:spcBef>
                <a:spcPts val="1600"/>
              </a:spcBef>
            </a:pPr>
            <a:r>
              <a:rPr lang="en-US" sz="1600" dirty="0">
                <a:solidFill>
                  <a:srgbClr val="808184"/>
                </a:solidFill>
              </a:rPr>
              <a:t>The substance is (intentionally) used in Precious Metals production/recycling (e.g. as reagent or additive) </a:t>
            </a:r>
          </a:p>
          <a:p>
            <a:pPr marL="817200" lvl="2" indent="-342900">
              <a:spcBef>
                <a:spcPts val="1600"/>
              </a:spcBef>
            </a:pPr>
            <a:r>
              <a:rPr lang="en-US" sz="1600" dirty="0">
                <a:solidFill>
                  <a:srgbClr val="808184"/>
                </a:solidFill>
              </a:rPr>
              <a:t>The substance occurs as by-product, or impurity or waste generated in Precious Metals production/recycling </a:t>
            </a:r>
          </a:p>
          <a:p>
            <a:pPr marL="817200" lvl="2" indent="-342900">
              <a:spcBef>
                <a:spcPts val="1600"/>
              </a:spcBef>
            </a:pPr>
            <a:r>
              <a:rPr lang="en-US" sz="1600" dirty="0">
                <a:solidFill>
                  <a:srgbClr val="808184"/>
                </a:solidFill>
              </a:rPr>
              <a:t>The substance is related to an ancillary use (e.g. RCF’s, coal tar pitch)</a:t>
            </a:r>
            <a:endParaRPr lang="fr-BE" sz="1600" dirty="0">
              <a:solidFill>
                <a:srgbClr val="808184"/>
              </a:solidFill>
            </a:endParaRPr>
          </a:p>
          <a:p>
            <a:r>
              <a:rPr lang="en-US" sz="2000" b="1" dirty="0">
                <a:solidFill>
                  <a:srgbClr val="FFC000"/>
                </a:solidFill>
              </a:rPr>
              <a:t>Advocacy</a:t>
            </a:r>
            <a:r>
              <a:rPr lang="en-US" sz="2000" dirty="0"/>
              <a:t> </a:t>
            </a:r>
            <a:r>
              <a:rPr lang="en-US" sz="2000" dirty="0">
                <a:solidFill>
                  <a:srgbClr val="808184"/>
                </a:solidFill>
              </a:rPr>
              <a:t>activities may be undertaken if supported by </a:t>
            </a:r>
            <a:r>
              <a:rPr lang="en-US" sz="2000" b="1" dirty="0">
                <a:solidFill>
                  <a:srgbClr val="FFC000"/>
                </a:solidFill>
              </a:rPr>
              <a:t>at least three Members</a:t>
            </a:r>
            <a:endParaRPr lang="fr-BE" sz="2000" dirty="0"/>
          </a:p>
          <a:p>
            <a:r>
              <a:rPr lang="en-GB" sz="2000" dirty="0">
                <a:solidFill>
                  <a:srgbClr val="808184"/>
                </a:solidFill>
              </a:rPr>
              <a:t>SUCCESS requires good cooperation from ALL </a:t>
            </a:r>
            <a:r>
              <a:rPr lang="en-GB" sz="2000" dirty="0">
                <a:solidFill>
                  <a:srgbClr val="808184"/>
                </a:solidFill>
                <a:sym typeface="Wingdings" panose="05000000000000000000" pitchFamily="2" charset="2"/>
              </a:rPr>
              <a:t></a:t>
            </a:r>
            <a:endParaRPr lang="nl-BE" sz="16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pPr/>
              <a:t>14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>
                <a:solidFill>
                  <a:srgbClr val="808184"/>
                </a:solidFill>
              </a:rPr>
              <a:t>SVHC Roadmap WG- 20 April 2016</a:t>
            </a:r>
            <a:endParaRPr lang="fr-BE" dirty="0">
              <a:solidFill>
                <a:srgbClr val="808184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Rules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for PMC Action </a:t>
            </a:r>
          </a:p>
        </p:txBody>
      </p:sp>
      <p:pic>
        <p:nvPicPr>
          <p:cNvPr id="7" name="Picture 6"/>
          <p:cNvPicPr/>
          <p:nvPr/>
        </p:nvPicPr>
        <p:blipFill rotWithShape="1">
          <a:blip r:embed="rId3"/>
          <a:srcRect l="13073" t="40834" r="46094" b="22685"/>
          <a:stretch/>
        </p:blipFill>
        <p:spPr bwMode="auto">
          <a:xfrm>
            <a:off x="2963061" y="4827372"/>
            <a:ext cx="2537128" cy="112801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492040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52" y="1185338"/>
            <a:ext cx="8512747" cy="4996545"/>
          </a:xfrm>
        </p:spPr>
        <p:txBody>
          <a:bodyPr>
            <a:noAutofit/>
          </a:bodyPr>
          <a:lstStyle/>
          <a:p>
            <a:pPr marL="17100" lvl="1" indent="0">
              <a:spcBef>
                <a:spcPts val="1600"/>
              </a:spcBef>
              <a:buNone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pPr/>
              <a:t>15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>
                <a:solidFill>
                  <a:srgbClr val="808184"/>
                </a:solidFill>
              </a:rPr>
              <a:t>SVHC Roadmap WG- 20 April 2016</a:t>
            </a:r>
            <a:endParaRPr lang="fr-BE" dirty="0">
              <a:solidFill>
                <a:srgbClr val="808184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Review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of WG Mandate </a:t>
            </a:r>
          </a:p>
        </p:txBody>
      </p:sp>
      <p:sp>
        <p:nvSpPr>
          <p:cNvPr id="9" name="Rectangle 8"/>
          <p:cNvSpPr/>
          <p:nvPr/>
        </p:nvSpPr>
        <p:spPr>
          <a:xfrm>
            <a:off x="1070919" y="2240691"/>
            <a:ext cx="6656172" cy="119403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BE" sz="2400" b="1" dirty="0" err="1">
                <a:solidFill>
                  <a:srgbClr val="FFC000"/>
                </a:solidFill>
              </a:rPr>
              <a:t>Approval</a:t>
            </a:r>
            <a:r>
              <a:rPr lang="fr-BE" sz="2400" b="1" dirty="0">
                <a:solidFill>
                  <a:srgbClr val="FFC000"/>
                </a:solidFill>
              </a:rPr>
              <a:t> of the Mandate?</a:t>
            </a:r>
          </a:p>
        </p:txBody>
      </p:sp>
    </p:spTree>
    <p:extLst>
      <p:ext uri="{BB962C8B-B14F-4D97-AF65-F5344CB8AC3E}">
        <p14:creationId xmlns:p14="http://schemas.microsoft.com/office/powerpoint/2010/main" val="19376714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itle 42"/>
          <p:cNvSpPr>
            <a:spLocks noGrp="1"/>
          </p:cNvSpPr>
          <p:nvPr>
            <p:ph type="ctrTitle"/>
          </p:nvPr>
        </p:nvSpPr>
        <p:spPr>
          <a:xfrm>
            <a:off x="2031167" y="3230564"/>
            <a:ext cx="6584428" cy="1329936"/>
          </a:xfrm>
        </p:spPr>
        <p:txBody>
          <a:bodyPr/>
          <a:lstStyle/>
          <a:p>
            <a:r>
              <a:rPr lang="en-US" dirty="0"/>
              <a:t>Identification of Substances of Interest to PMC</a:t>
            </a:r>
          </a:p>
        </p:txBody>
      </p:sp>
      <p:sp>
        <p:nvSpPr>
          <p:cNvPr id="44" name="Subtitle 4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9398509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52" y="1076281"/>
            <a:ext cx="8512747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75 substances identified as </a:t>
            </a:r>
            <a:r>
              <a:rPr lang="nl-BE" sz="2000" dirty="0" smtClean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relevant by at least 1 </a:t>
            </a:r>
            <a:r>
              <a:rPr lang="nl-BE" sz="2000" dirty="0" smtClean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member</a:t>
            </a:r>
          </a:p>
          <a:p>
            <a:pPr marL="360000" lvl="1" indent="-342900">
              <a:spcBef>
                <a:spcPts val="1600"/>
              </a:spcBef>
            </a:pPr>
            <a:endParaRPr lang="nl-BE" sz="2000" dirty="0" smtClean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nl-BE" sz="14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474300" lvl="2" indent="0">
              <a:spcBef>
                <a:spcPts val="1600"/>
              </a:spcBef>
              <a:buNone/>
            </a:pPr>
            <a:endParaRPr lang="nl-BE" sz="16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817200" lvl="2" indent="-342900">
              <a:spcBef>
                <a:spcPts val="1600"/>
              </a:spcBef>
            </a:pPr>
            <a:endParaRPr lang="nl-BE" sz="16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Low participation rate: feedback from 6 members</a:t>
            </a:r>
          </a:p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Representativeness of the results?                                                                                       </a:t>
            </a:r>
          </a:p>
          <a:p>
            <a:pPr marL="17100" lvl="1" indent="0">
              <a:spcBef>
                <a:spcPts val="1600"/>
              </a:spcBef>
              <a:buNone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  <a:buFont typeface="+mj-lt"/>
              <a:buAutoNum type="arabicPeriod"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t>17</a:t>
            </a:fld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Outcome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of screening 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4987974"/>
              </p:ext>
            </p:extLst>
          </p:nvPr>
        </p:nvGraphicFramePr>
        <p:xfrm>
          <a:off x="961315" y="1815096"/>
          <a:ext cx="6474607" cy="25807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6121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1339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19766">
                <a:tc>
                  <a:txBody>
                    <a:bodyPr/>
                    <a:lstStyle/>
                    <a:p>
                      <a:r>
                        <a:rPr lang="fr-BE" sz="1000" dirty="0" err="1">
                          <a:latin typeface="Ubuntu" panose="020B0504030602030204" pitchFamily="34" charset="0"/>
                        </a:rPr>
                        <a:t>Process</a:t>
                      </a:r>
                      <a:r>
                        <a:rPr lang="fr-BE" sz="1000" dirty="0">
                          <a:latin typeface="Ubuntu" panose="020B0504030602030204" pitchFamily="34" charset="0"/>
                        </a:rPr>
                        <a:t> at </a:t>
                      </a:r>
                      <a:r>
                        <a:rPr lang="fr-BE" sz="1000" dirty="0" err="1" smtClean="0">
                          <a:latin typeface="Ubuntu" panose="020B0504030602030204" pitchFamily="34" charset="0"/>
                        </a:rPr>
                        <a:t>stakeexv</a:t>
                      </a:r>
                      <a:r>
                        <a:rPr lang="fr-BE" sz="1000" smtClean="0">
                          <a:latin typeface="Ubuntu" panose="020B0504030602030204" pitchFamily="34" charset="0"/>
                        </a:rPr>
                        <a:t> </a:t>
                      </a:r>
                      <a:endParaRPr lang="fr-BE" sz="10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000" dirty="0" smtClean="0">
                          <a:latin typeface="Ubuntu" panose="020B0504030602030204" pitchFamily="34" charset="0"/>
                        </a:rPr>
                        <a:t>Substances (non</a:t>
                      </a:r>
                      <a:r>
                        <a:rPr lang="fr-BE" sz="1000" baseline="0" dirty="0" smtClean="0">
                          <a:latin typeface="Ubuntu" panose="020B0504030602030204" pitchFamily="34" charset="0"/>
                        </a:rPr>
                        <a:t> exhaustive)</a:t>
                      </a:r>
                      <a:endParaRPr lang="fr-BE" sz="10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1312">
                <a:tc>
                  <a:txBody>
                    <a:bodyPr/>
                    <a:lstStyle/>
                    <a:p>
                      <a:r>
                        <a:rPr lang="fr-BE" sz="1000" b="0" dirty="0" err="1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Authorisation</a:t>
                      </a:r>
                      <a:endParaRPr lang="fr-BE" sz="1000" b="0" dirty="0">
                        <a:solidFill>
                          <a:srgbClr val="808184"/>
                        </a:solidFill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000" b="0" baseline="0" dirty="0" err="1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Chromium</a:t>
                      </a:r>
                      <a:r>
                        <a:rPr lang="fr-BE" sz="1000" b="0" baseline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 </a:t>
                      </a:r>
                      <a:r>
                        <a:rPr lang="fr-BE" sz="1000" b="0" baseline="0" dirty="0" err="1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trioxide</a:t>
                      </a:r>
                      <a:r>
                        <a:rPr lang="fr-BE" sz="1000" b="0" baseline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 (</a:t>
                      </a:r>
                      <a:r>
                        <a:rPr lang="fr-BE" sz="1000" b="0" baseline="0" dirty="0" err="1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Refinables</a:t>
                      </a:r>
                      <a:r>
                        <a:rPr lang="fr-BE" sz="1000" b="0" baseline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)</a:t>
                      </a:r>
                      <a:endParaRPr lang="fr-BE" sz="1000" b="0" dirty="0">
                        <a:solidFill>
                          <a:srgbClr val="808184"/>
                        </a:solidFill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2828">
                <a:tc>
                  <a:txBody>
                    <a:bodyPr/>
                    <a:lstStyle/>
                    <a:p>
                      <a:r>
                        <a:rPr lang="fr-BE" sz="1000" b="0" dirty="0" err="1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Recommended</a:t>
                      </a:r>
                      <a:r>
                        <a:rPr lang="fr-BE" sz="1000" b="0" baseline="0" dirty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 for </a:t>
                      </a:r>
                      <a:r>
                        <a:rPr lang="fr-BE" sz="1000" b="0" baseline="0" dirty="0" err="1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Authorisation</a:t>
                      </a:r>
                      <a:endParaRPr lang="fr-BE" sz="1000" b="0" dirty="0">
                        <a:solidFill>
                          <a:srgbClr val="808184"/>
                        </a:solidFill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000" b="0" baseline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Borates</a:t>
                      </a:r>
                      <a:r>
                        <a:rPr lang="fr-BE" sz="1000" b="0" baseline="0" dirty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, CTP, </a:t>
                      </a:r>
                      <a:r>
                        <a:rPr lang="fr-BE" sz="1000" b="0" baseline="0" dirty="0" err="1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RCFs</a:t>
                      </a:r>
                      <a:r>
                        <a:rPr lang="fr-BE" sz="1000" b="0" baseline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, Lead </a:t>
                      </a:r>
                      <a:r>
                        <a:rPr lang="fr-BE" sz="1000" b="0" baseline="0" dirty="0" err="1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dinitrate</a:t>
                      </a:r>
                      <a:endParaRPr lang="fr-BE" sz="1000" b="0" dirty="0">
                        <a:solidFill>
                          <a:srgbClr val="808184"/>
                        </a:solidFill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7688">
                <a:tc>
                  <a:txBody>
                    <a:bodyPr/>
                    <a:lstStyle/>
                    <a:p>
                      <a:r>
                        <a:rPr lang="fr-BE" sz="1000" b="0" dirty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SVHC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000" b="0" dirty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Hydrazine, </a:t>
                      </a:r>
                      <a:r>
                        <a:rPr lang="fr-BE" sz="1000" b="0" dirty="0" err="1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Nitrobenzene</a:t>
                      </a:r>
                      <a:r>
                        <a:rPr lang="fr-BE" sz="1000" b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, Lead</a:t>
                      </a:r>
                      <a:r>
                        <a:rPr lang="fr-BE" sz="1000" b="0" baseline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 </a:t>
                      </a:r>
                      <a:r>
                        <a:rPr lang="fr-BE" sz="1000" b="0" baseline="0" dirty="0" err="1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monoxide</a:t>
                      </a:r>
                      <a:r>
                        <a:rPr lang="fr-BE" sz="1000" b="0" baseline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, </a:t>
                      </a:r>
                      <a:r>
                        <a:rPr lang="fr-BE" sz="1000" b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Lead </a:t>
                      </a:r>
                      <a:r>
                        <a:rPr lang="fr-BE" sz="1000" b="0" dirty="0" err="1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oxide</a:t>
                      </a:r>
                      <a:r>
                        <a:rPr lang="fr-BE" sz="1000" b="0" dirty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 </a:t>
                      </a:r>
                      <a:r>
                        <a:rPr lang="fr-BE" sz="1000" b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sulfate, Lead</a:t>
                      </a:r>
                      <a:r>
                        <a:rPr lang="fr-BE" sz="1000" b="0" baseline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 </a:t>
                      </a:r>
                      <a:r>
                        <a:rPr lang="fr-BE" sz="1000" b="0" baseline="0" dirty="0" err="1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diacetate</a:t>
                      </a:r>
                      <a:r>
                        <a:rPr lang="fr-BE" sz="1000" b="0" baseline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, </a:t>
                      </a:r>
                      <a:endParaRPr lang="fr-BE" sz="1000" b="0" dirty="0">
                        <a:solidFill>
                          <a:srgbClr val="808184"/>
                        </a:solidFill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1312">
                <a:tc>
                  <a:txBody>
                    <a:bodyPr/>
                    <a:lstStyle/>
                    <a:p>
                      <a:r>
                        <a:rPr lang="fr-BE" sz="1000" b="0" dirty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Restriction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000" b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N,N-</a:t>
                      </a:r>
                      <a:r>
                        <a:rPr lang="fr-BE" sz="1000" b="0" dirty="0" err="1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Dimethylformamide</a:t>
                      </a:r>
                      <a:endParaRPr lang="fr-BE" sz="1000" b="0" dirty="0">
                        <a:solidFill>
                          <a:srgbClr val="808184"/>
                        </a:solidFill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61312">
                <a:tc>
                  <a:txBody>
                    <a:bodyPr/>
                    <a:lstStyle/>
                    <a:p>
                      <a:r>
                        <a:rPr lang="fr-BE" sz="1000" b="0" dirty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RMOA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000" b="0" i="1" dirty="0" err="1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Formaldehyde</a:t>
                      </a:r>
                      <a:r>
                        <a:rPr lang="fr-BE" sz="1000" b="0" i="1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 (2)</a:t>
                      </a:r>
                      <a:endParaRPr lang="fr-BE" sz="1000" b="0" i="1" dirty="0">
                        <a:solidFill>
                          <a:srgbClr val="808184"/>
                        </a:solidFill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61312">
                <a:tc>
                  <a:txBody>
                    <a:bodyPr/>
                    <a:lstStyle/>
                    <a:p>
                      <a:r>
                        <a:rPr lang="fr-BE" sz="1000" b="0" dirty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CLH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000" b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Lead </a:t>
                      </a:r>
                      <a:r>
                        <a:rPr lang="fr-BE" sz="1000" b="0" dirty="0" err="1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metal</a:t>
                      </a:r>
                      <a:r>
                        <a:rPr lang="fr-BE" sz="1000" b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,</a:t>
                      </a:r>
                      <a:r>
                        <a:rPr lang="fr-BE" sz="1000" b="0" baseline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 </a:t>
                      </a:r>
                      <a:r>
                        <a:rPr lang="fr-BE" sz="1000" b="0" baseline="0" dirty="0" err="1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nitric</a:t>
                      </a:r>
                      <a:r>
                        <a:rPr lang="fr-BE" sz="1000" b="0" baseline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 </a:t>
                      </a:r>
                      <a:r>
                        <a:rPr lang="fr-BE" sz="1000" b="0" baseline="0" dirty="0" err="1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acid</a:t>
                      </a:r>
                      <a:r>
                        <a:rPr lang="fr-BE" sz="1000" b="0" baseline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 (2)</a:t>
                      </a:r>
                      <a:endParaRPr lang="fr-BE" sz="1000" b="0" dirty="0">
                        <a:solidFill>
                          <a:srgbClr val="808184"/>
                        </a:solidFill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61312">
                <a:tc>
                  <a:txBody>
                    <a:bodyPr/>
                    <a:lstStyle/>
                    <a:p>
                      <a:r>
                        <a:rPr lang="fr-BE" sz="1000" b="0" dirty="0" err="1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CoRAP</a:t>
                      </a:r>
                      <a:endParaRPr lang="fr-BE" sz="1000" b="0" dirty="0">
                        <a:solidFill>
                          <a:srgbClr val="808184"/>
                        </a:solidFill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000" b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zinc </a:t>
                      </a:r>
                      <a:r>
                        <a:rPr lang="fr-BE" sz="1000" b="0" dirty="0" err="1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oxide</a:t>
                      </a:r>
                      <a:r>
                        <a:rPr lang="fr-BE" sz="1000" b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, </a:t>
                      </a:r>
                      <a:r>
                        <a:rPr lang="fr-BE" sz="1000" b="0" dirty="0" err="1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titanium</a:t>
                      </a:r>
                      <a:r>
                        <a:rPr lang="fr-BE" sz="1000" b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 </a:t>
                      </a:r>
                      <a:r>
                        <a:rPr lang="fr-BE" sz="1000" b="0" dirty="0" err="1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dioxide</a:t>
                      </a:r>
                      <a:r>
                        <a:rPr lang="fr-BE" sz="1000" b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, </a:t>
                      </a:r>
                      <a:r>
                        <a:rPr lang="fr-BE" sz="1000" b="0" dirty="0" err="1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cerium</a:t>
                      </a:r>
                      <a:r>
                        <a:rPr lang="fr-BE" sz="1000" b="0" baseline="0" dirty="0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 </a:t>
                      </a:r>
                      <a:r>
                        <a:rPr lang="fr-BE" sz="1000" b="0" baseline="0" dirty="0" err="1" smtClean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dioxide</a:t>
                      </a:r>
                      <a:endParaRPr lang="fr-BE" sz="1000" b="0" dirty="0">
                        <a:solidFill>
                          <a:srgbClr val="808184"/>
                        </a:solidFill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61312">
                <a:tc>
                  <a:txBody>
                    <a:bodyPr/>
                    <a:lstStyle/>
                    <a:p>
                      <a:r>
                        <a:rPr lang="fr-BE" sz="1000" b="0" dirty="0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Hazard </a:t>
                      </a:r>
                      <a:r>
                        <a:rPr lang="fr-BE" sz="1000" b="0" dirty="0" err="1">
                          <a:solidFill>
                            <a:srgbClr val="808184"/>
                          </a:solidFill>
                          <a:latin typeface="Ubuntu" panose="020B0504030602030204" pitchFamily="34" charset="0"/>
                        </a:rPr>
                        <a:t>assessment</a:t>
                      </a:r>
                      <a:endParaRPr lang="fr-BE" sz="1000" b="0" dirty="0">
                        <a:solidFill>
                          <a:srgbClr val="808184"/>
                        </a:solidFill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BE" sz="1000" dirty="0">
                        <a:solidFill>
                          <a:srgbClr val="808184"/>
                        </a:solidFill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pic>
        <p:nvPicPr>
          <p:cNvPr id="9" name="Picture 2" descr="http://images.clipartpanda.com/animated-question-mark-for-powerpoint-1256186461796715642question-mark-icon.svg.hi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886" y="5566142"/>
            <a:ext cx="341184" cy="50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SVHC Roadmap WG- 20 April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8797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52" y="1185338"/>
            <a:ext cx="8512747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nl-BE" sz="18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Keep monitoring and communicating developments for relevant substances </a:t>
            </a:r>
          </a:p>
          <a:p>
            <a:pPr marL="360000" lvl="1" indent="-342900">
              <a:spcBef>
                <a:spcPts val="1600"/>
              </a:spcBef>
            </a:pPr>
            <a:r>
              <a:rPr lang="nl-BE" sz="18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“Old” substances not identified as relevant will no longer be considered</a:t>
            </a:r>
          </a:p>
          <a:p>
            <a:pPr marL="360000" lvl="1" indent="-342900">
              <a:spcBef>
                <a:spcPts val="1600"/>
              </a:spcBef>
            </a:pPr>
            <a:r>
              <a:rPr lang="nl-BE" sz="18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Update on new substance inclusions, new public consultations </a:t>
            </a:r>
          </a:p>
          <a:p>
            <a:pPr marL="17100" lvl="1" indent="0">
              <a:spcBef>
                <a:spcPts val="1600"/>
              </a:spcBef>
              <a:buNone/>
            </a:pPr>
            <a:endParaRPr lang="nl-BE" sz="18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474300" lvl="2" indent="0">
              <a:spcBef>
                <a:spcPts val="1600"/>
              </a:spcBef>
              <a:buNone/>
            </a:pPr>
            <a:endParaRPr lang="nl-BE" sz="16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474300" lvl="2" indent="0">
              <a:spcBef>
                <a:spcPts val="1600"/>
              </a:spcBef>
              <a:buNone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  <a:buFont typeface="+mj-lt"/>
              <a:buAutoNum type="arabicPeriod"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t>18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>
                <a:solidFill>
                  <a:srgbClr val="808184"/>
                </a:solidFill>
              </a:rPr>
              <a:t>SVHC Roadmap WG- 20 April 2016</a:t>
            </a:r>
            <a:endParaRPr lang="fr-BE" dirty="0">
              <a:solidFill>
                <a:srgbClr val="808184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Next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actions </a:t>
            </a:r>
          </a:p>
        </p:txBody>
      </p:sp>
      <p:pic>
        <p:nvPicPr>
          <p:cNvPr id="9" name="Picture 8"/>
          <p:cNvPicPr/>
          <p:nvPr/>
        </p:nvPicPr>
        <p:blipFill rotWithShape="1">
          <a:blip r:embed="rId3"/>
          <a:srcRect l="21146" t="39446" r="67968" b="43703"/>
          <a:stretch/>
        </p:blipFill>
        <p:spPr bwMode="auto">
          <a:xfrm>
            <a:off x="6560101" y="2792457"/>
            <a:ext cx="1990725" cy="17335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Rectangle 6"/>
          <p:cNvSpPr/>
          <p:nvPr/>
        </p:nvSpPr>
        <p:spPr>
          <a:xfrm>
            <a:off x="648786" y="3229147"/>
            <a:ext cx="5782961" cy="73325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BE" sz="2400" b="1" dirty="0">
                <a:solidFill>
                  <a:srgbClr val="FFC000"/>
                </a:solidFill>
              </a:rPr>
              <a:t>Suggestions on how to </a:t>
            </a:r>
            <a:r>
              <a:rPr lang="fr-BE" sz="2400" b="1" dirty="0" err="1">
                <a:solidFill>
                  <a:srgbClr val="FFC000"/>
                </a:solidFill>
              </a:rPr>
              <a:t>improve</a:t>
            </a:r>
            <a:r>
              <a:rPr lang="fr-BE" sz="2400" b="1" dirty="0">
                <a:solidFill>
                  <a:srgbClr val="FFC000"/>
                </a:solidFill>
              </a:rPr>
              <a:t> communication and participation?</a:t>
            </a:r>
          </a:p>
        </p:txBody>
      </p:sp>
    </p:spTree>
    <p:extLst>
      <p:ext uri="{BB962C8B-B14F-4D97-AF65-F5344CB8AC3E}">
        <p14:creationId xmlns:p14="http://schemas.microsoft.com/office/powerpoint/2010/main" val="7898598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0973" y="1082932"/>
            <a:ext cx="8512747" cy="4996545"/>
          </a:xfrm>
          <a:ln>
            <a:solidFill>
              <a:schemeClr val="accent3">
                <a:shade val="50000"/>
                <a:alpha val="95000"/>
              </a:schemeClr>
            </a:solidFill>
          </a:ln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Advocacy to be initiated if relevance for at least 3 members: example of lead monoxide </a:t>
            </a:r>
          </a:p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Advocacy potential as </a:t>
            </a:r>
            <a:r>
              <a:rPr lang="nl-BE" sz="2000" b="1" dirty="0">
                <a:solidFill>
                  <a:srgbClr val="FFC000"/>
                </a:solidFill>
                <a:latin typeface="Ubuntu" charset="0"/>
                <a:ea typeface="Ubuntu" charset="0"/>
                <a:cs typeface="Ubuntu" charset="0"/>
              </a:rPr>
              <a:t>PMC</a:t>
            </a: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 </a:t>
            </a:r>
            <a:r>
              <a:rPr lang="nl-BE" sz="2000" b="1" dirty="0">
                <a:solidFill>
                  <a:srgbClr val="FFC000"/>
                </a:solidFill>
                <a:latin typeface="Ubuntu" charset="0"/>
                <a:ea typeface="Ubuntu" charset="0"/>
                <a:cs typeface="Ubuntu" charset="0"/>
              </a:rPr>
              <a:t>as DU</a:t>
            </a: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, i.e. for non PMC substances) </a:t>
            </a:r>
            <a:r>
              <a:rPr lang="fr-BE" sz="2000" dirty="0">
                <a:solidFill>
                  <a:srgbClr val="FFFFFF"/>
                </a:solidFill>
              </a:rPr>
              <a:t>Large</a:t>
            </a: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nl-BE" sz="2000" dirty="0"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nl-BE" sz="2000" dirty="0"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474300" lvl="2" indent="0">
              <a:spcBef>
                <a:spcPts val="1600"/>
              </a:spcBef>
              <a:buNone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  <a:buFont typeface="+mj-lt"/>
              <a:buAutoNum type="arabicPeriod"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t>19</a:t>
            </a:fld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Advocacy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</a:p>
        </p:txBody>
      </p:sp>
      <p:sp>
        <p:nvSpPr>
          <p:cNvPr id="7" name="Left-Right Arrow 6"/>
          <p:cNvSpPr/>
          <p:nvPr/>
        </p:nvSpPr>
        <p:spPr>
          <a:xfrm>
            <a:off x="1319342" y="3340245"/>
            <a:ext cx="6106002" cy="121384"/>
          </a:xfrm>
          <a:prstGeom prst="leftRightArrow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9" name="Round Diagonal Corner Rectangle 8"/>
          <p:cNvSpPr/>
          <p:nvPr/>
        </p:nvSpPr>
        <p:spPr>
          <a:xfrm>
            <a:off x="7512267" y="3024733"/>
            <a:ext cx="1334530" cy="832022"/>
          </a:xfrm>
          <a:prstGeom prst="round2DiagRect">
            <a:avLst/>
          </a:prstGeom>
          <a:noFill/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200" dirty="0">
              <a:solidFill>
                <a:srgbClr val="FFFFFF"/>
              </a:solidFill>
            </a:endParaRPr>
          </a:p>
        </p:txBody>
      </p:sp>
      <p:sp>
        <p:nvSpPr>
          <p:cNvPr id="10" name="Round Diagonal Corner Rectangle 9"/>
          <p:cNvSpPr/>
          <p:nvPr/>
        </p:nvSpPr>
        <p:spPr>
          <a:xfrm>
            <a:off x="58371" y="2915731"/>
            <a:ext cx="1203705" cy="1013254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BE" sz="1200" b="1" dirty="0" err="1">
                <a:solidFill>
                  <a:schemeClr val="tx1"/>
                </a:solidFill>
              </a:rPr>
              <a:t>Low</a:t>
            </a:r>
            <a:r>
              <a:rPr lang="fr-BE" sz="1200" b="1" dirty="0">
                <a:solidFill>
                  <a:schemeClr val="tx1"/>
                </a:solidFill>
              </a:rPr>
              <a:t> </a:t>
            </a:r>
            <a:r>
              <a:rPr lang="fr-BE" sz="1200" b="1" dirty="0" err="1">
                <a:solidFill>
                  <a:schemeClr val="tx1"/>
                </a:solidFill>
              </a:rPr>
              <a:t>potential</a:t>
            </a:r>
            <a:r>
              <a:rPr lang="fr-BE" sz="1200" b="1" dirty="0">
                <a:solidFill>
                  <a:schemeClr val="tx1"/>
                </a:solidFill>
              </a:rPr>
              <a:t> for DU </a:t>
            </a:r>
            <a:r>
              <a:rPr lang="fr-BE" sz="1200" b="1" dirty="0" err="1">
                <a:solidFill>
                  <a:schemeClr val="tx1"/>
                </a:solidFill>
              </a:rPr>
              <a:t>advocacy</a:t>
            </a:r>
            <a:endParaRPr lang="fr-BE" sz="1200" b="1" dirty="0">
              <a:solidFill>
                <a:schemeClr val="tx1"/>
              </a:solidFill>
            </a:endParaRPr>
          </a:p>
        </p:txBody>
      </p:sp>
      <p:sp>
        <p:nvSpPr>
          <p:cNvPr id="11" name="Round Diagonal Corner Rectangle 10"/>
          <p:cNvSpPr/>
          <p:nvPr/>
        </p:nvSpPr>
        <p:spPr>
          <a:xfrm>
            <a:off x="6359335" y="2162769"/>
            <a:ext cx="1066009" cy="322186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dirty="0" err="1"/>
              <a:t>Authorisation</a:t>
            </a:r>
            <a:endParaRPr lang="fr-BE" sz="1200" dirty="0"/>
          </a:p>
        </p:txBody>
      </p:sp>
      <p:sp>
        <p:nvSpPr>
          <p:cNvPr id="12" name="Round Diagonal Corner Rectangle 11"/>
          <p:cNvSpPr/>
          <p:nvPr/>
        </p:nvSpPr>
        <p:spPr>
          <a:xfrm>
            <a:off x="5351163" y="2838968"/>
            <a:ext cx="1066009" cy="322186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dirty="0"/>
              <a:t>Restriction</a:t>
            </a:r>
          </a:p>
        </p:txBody>
      </p:sp>
      <p:sp>
        <p:nvSpPr>
          <p:cNvPr id="14" name="Round Diagonal Corner Rectangle 13"/>
          <p:cNvSpPr/>
          <p:nvPr/>
        </p:nvSpPr>
        <p:spPr>
          <a:xfrm>
            <a:off x="3599331" y="2653940"/>
            <a:ext cx="1345908" cy="536275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dirty="0" err="1"/>
              <a:t>Recommendation</a:t>
            </a:r>
            <a:r>
              <a:rPr lang="fr-BE" sz="1200" dirty="0"/>
              <a:t> for </a:t>
            </a:r>
            <a:r>
              <a:rPr lang="fr-BE" sz="1200" dirty="0" err="1"/>
              <a:t>Authorisation</a:t>
            </a:r>
            <a:endParaRPr lang="fr-BE" sz="1200" dirty="0"/>
          </a:p>
        </p:txBody>
      </p:sp>
      <p:sp>
        <p:nvSpPr>
          <p:cNvPr id="15" name="Round Diagonal Corner Rectangle 14"/>
          <p:cNvSpPr/>
          <p:nvPr/>
        </p:nvSpPr>
        <p:spPr>
          <a:xfrm>
            <a:off x="1939253" y="2157461"/>
            <a:ext cx="890005" cy="401001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dirty="0" err="1"/>
              <a:t>CoRAP</a:t>
            </a:r>
            <a:endParaRPr lang="fr-BE" sz="1200" dirty="0"/>
          </a:p>
        </p:txBody>
      </p:sp>
      <p:sp>
        <p:nvSpPr>
          <p:cNvPr id="18" name="Round Diagonal Corner Rectangle 17"/>
          <p:cNvSpPr/>
          <p:nvPr/>
        </p:nvSpPr>
        <p:spPr>
          <a:xfrm>
            <a:off x="3656990" y="4541686"/>
            <a:ext cx="1300916" cy="850943"/>
          </a:xfrm>
          <a:prstGeom prst="round2DiagRect">
            <a:avLst/>
          </a:prstGeom>
          <a:solidFill>
            <a:srgbClr val="FF6E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000" dirty="0">
                <a:solidFill>
                  <a:schemeClr val="tx1"/>
                </a:solidFill>
              </a:rPr>
              <a:t>DU input </a:t>
            </a:r>
            <a:r>
              <a:rPr lang="fr-BE" sz="1000" dirty="0" err="1">
                <a:solidFill>
                  <a:schemeClr val="tx1"/>
                </a:solidFill>
              </a:rPr>
              <a:t>recommended</a:t>
            </a:r>
            <a:r>
              <a:rPr lang="fr-BE" sz="1000" dirty="0">
                <a:solidFill>
                  <a:schemeClr val="tx1"/>
                </a:solidFill>
              </a:rPr>
              <a:t>, but </a:t>
            </a:r>
            <a:r>
              <a:rPr lang="fr-BE" sz="1000" dirty="0" err="1">
                <a:solidFill>
                  <a:schemeClr val="tx1"/>
                </a:solidFill>
              </a:rPr>
              <a:t>prioritisation</a:t>
            </a:r>
            <a:r>
              <a:rPr lang="fr-BE" sz="1000" dirty="0">
                <a:solidFill>
                  <a:schemeClr val="tx1"/>
                </a:solidFill>
              </a:rPr>
              <a:t> </a:t>
            </a:r>
            <a:r>
              <a:rPr lang="fr-BE" sz="1000" dirty="0" err="1">
                <a:solidFill>
                  <a:schemeClr val="tx1"/>
                </a:solidFill>
              </a:rPr>
              <a:t>based</a:t>
            </a:r>
            <a:r>
              <a:rPr lang="fr-BE" sz="1000" dirty="0">
                <a:solidFill>
                  <a:schemeClr val="tx1"/>
                </a:solidFill>
              </a:rPr>
              <a:t> on ALL uses</a:t>
            </a:r>
          </a:p>
        </p:txBody>
      </p:sp>
      <p:sp>
        <p:nvSpPr>
          <p:cNvPr id="19" name="Round Diagonal Corner Rectangle 18"/>
          <p:cNvSpPr/>
          <p:nvPr/>
        </p:nvSpPr>
        <p:spPr>
          <a:xfrm>
            <a:off x="5307458" y="4766715"/>
            <a:ext cx="1151006" cy="400887"/>
          </a:xfrm>
          <a:prstGeom prst="round2DiagRect">
            <a:avLst/>
          </a:prstGeom>
          <a:solidFill>
            <a:srgbClr val="FF6E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000" dirty="0">
                <a:solidFill>
                  <a:schemeClr val="tx1"/>
                </a:solidFill>
              </a:rPr>
              <a:t>Use </a:t>
            </a:r>
            <a:r>
              <a:rPr lang="fr-BE" sz="1000" dirty="0" err="1">
                <a:solidFill>
                  <a:schemeClr val="tx1"/>
                </a:solidFill>
              </a:rPr>
              <a:t>specific</a:t>
            </a:r>
            <a:endParaRPr lang="fr-BE" sz="1000" dirty="0">
              <a:solidFill>
                <a:schemeClr val="tx1"/>
              </a:solidFill>
            </a:endParaRPr>
          </a:p>
        </p:txBody>
      </p:sp>
      <p:sp>
        <p:nvSpPr>
          <p:cNvPr id="20" name="Round Diagonal Corner Rectangle 19"/>
          <p:cNvSpPr/>
          <p:nvPr/>
        </p:nvSpPr>
        <p:spPr>
          <a:xfrm>
            <a:off x="1443041" y="3548986"/>
            <a:ext cx="1066009" cy="735539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000" dirty="0">
                <a:solidFill>
                  <a:schemeClr val="tx1"/>
                </a:solidFill>
              </a:rPr>
              <a:t>Hazard </a:t>
            </a:r>
            <a:r>
              <a:rPr lang="fr-BE" sz="1000" dirty="0" err="1">
                <a:solidFill>
                  <a:schemeClr val="tx1"/>
                </a:solidFill>
              </a:rPr>
              <a:t>properties</a:t>
            </a:r>
            <a:endParaRPr lang="fr-BE" sz="1000" dirty="0">
              <a:solidFill>
                <a:schemeClr val="tx1"/>
              </a:solidFill>
            </a:endParaRPr>
          </a:p>
          <a:p>
            <a:pPr algn="ctr"/>
            <a:r>
              <a:rPr lang="fr-BE" sz="1000" dirty="0" err="1" smtClean="0">
                <a:solidFill>
                  <a:schemeClr val="tx1"/>
                </a:solidFill>
              </a:rPr>
              <a:t>Producers</a:t>
            </a:r>
            <a:r>
              <a:rPr lang="fr-BE" sz="1000" dirty="0" smtClean="0">
                <a:solidFill>
                  <a:schemeClr val="tx1"/>
                </a:solidFill>
              </a:rPr>
              <a:t> </a:t>
            </a:r>
            <a:r>
              <a:rPr lang="fr-BE" sz="1000" dirty="0">
                <a:solidFill>
                  <a:schemeClr val="tx1"/>
                </a:solidFill>
              </a:rPr>
              <a:t>in first line</a:t>
            </a:r>
          </a:p>
        </p:txBody>
      </p:sp>
      <p:sp>
        <p:nvSpPr>
          <p:cNvPr id="21" name="Round Diagonal Corner Rectangle 20"/>
          <p:cNvSpPr/>
          <p:nvPr/>
        </p:nvSpPr>
        <p:spPr>
          <a:xfrm>
            <a:off x="1885447" y="5144759"/>
            <a:ext cx="1137839" cy="870311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000" dirty="0" err="1">
                <a:solidFill>
                  <a:schemeClr val="tx1"/>
                </a:solidFill>
              </a:rPr>
              <a:t>Primarily</a:t>
            </a:r>
            <a:r>
              <a:rPr lang="fr-BE" sz="1000" dirty="0">
                <a:solidFill>
                  <a:schemeClr val="tx1"/>
                </a:solidFill>
              </a:rPr>
              <a:t> Info on </a:t>
            </a:r>
            <a:r>
              <a:rPr lang="fr-BE" sz="1000" dirty="0" err="1">
                <a:solidFill>
                  <a:schemeClr val="tx1"/>
                </a:solidFill>
              </a:rPr>
              <a:t>hazard</a:t>
            </a:r>
            <a:r>
              <a:rPr lang="fr-BE" sz="1000" dirty="0">
                <a:solidFill>
                  <a:schemeClr val="tx1"/>
                </a:solidFill>
              </a:rPr>
              <a:t> </a:t>
            </a:r>
            <a:r>
              <a:rPr lang="fr-BE" sz="1000" dirty="0" err="1">
                <a:solidFill>
                  <a:schemeClr val="tx1"/>
                </a:solidFill>
              </a:rPr>
              <a:t>properties</a:t>
            </a:r>
            <a:r>
              <a:rPr lang="fr-BE" sz="1000" dirty="0">
                <a:solidFill>
                  <a:schemeClr val="tx1"/>
                </a:solidFill>
              </a:rPr>
              <a:t>, Fate, </a:t>
            </a:r>
            <a:r>
              <a:rPr lang="fr-BE" sz="1000" dirty="0" err="1">
                <a:solidFill>
                  <a:schemeClr val="tx1"/>
                </a:solidFill>
              </a:rPr>
              <a:t>Exposure</a:t>
            </a:r>
            <a:endParaRPr lang="fr-BE" sz="1000" dirty="0">
              <a:solidFill>
                <a:schemeClr val="tx1"/>
              </a:solidFill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1927653" y="3330646"/>
            <a:ext cx="0" cy="2608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>
            <a:off x="2561358" y="2549448"/>
            <a:ext cx="1" cy="26103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4241529" y="3200978"/>
            <a:ext cx="0" cy="13407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5780672" y="3190215"/>
            <a:ext cx="0" cy="15712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6814521" y="2402985"/>
            <a:ext cx="0" cy="12775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ound Diagonal Corner Rectangle 37"/>
          <p:cNvSpPr/>
          <p:nvPr/>
        </p:nvSpPr>
        <p:spPr>
          <a:xfrm>
            <a:off x="6006590" y="3765579"/>
            <a:ext cx="1462216" cy="597410"/>
          </a:xfrm>
          <a:prstGeom prst="round2DiagRect">
            <a:avLst/>
          </a:prstGeom>
          <a:solidFill>
            <a:srgbClr val="FF6E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000" dirty="0">
                <a:solidFill>
                  <a:schemeClr val="tx1"/>
                </a:solidFill>
              </a:rPr>
              <a:t>U</a:t>
            </a:r>
            <a:r>
              <a:rPr lang="fr-BE" sz="1000" dirty="0" smtClean="0">
                <a:solidFill>
                  <a:schemeClr val="tx1"/>
                </a:solidFill>
              </a:rPr>
              <a:t>se/</a:t>
            </a:r>
            <a:r>
              <a:rPr lang="fr-BE" sz="1000" dirty="0" err="1" smtClean="0">
                <a:solidFill>
                  <a:schemeClr val="tx1"/>
                </a:solidFill>
              </a:rPr>
              <a:t>legal</a:t>
            </a:r>
            <a:r>
              <a:rPr lang="fr-BE" sz="1000" dirty="0" smtClean="0">
                <a:solidFill>
                  <a:schemeClr val="tx1"/>
                </a:solidFill>
              </a:rPr>
              <a:t> </a:t>
            </a:r>
            <a:r>
              <a:rPr lang="fr-BE" sz="1000" dirty="0" err="1">
                <a:solidFill>
                  <a:schemeClr val="tx1"/>
                </a:solidFill>
              </a:rPr>
              <a:t>entity</a:t>
            </a:r>
            <a:r>
              <a:rPr lang="fr-BE" sz="1000" dirty="0">
                <a:solidFill>
                  <a:schemeClr val="tx1"/>
                </a:solidFill>
              </a:rPr>
              <a:t> </a:t>
            </a:r>
            <a:r>
              <a:rPr lang="fr-BE" sz="1000" dirty="0" err="1">
                <a:solidFill>
                  <a:schemeClr val="tx1"/>
                </a:solidFill>
              </a:rPr>
              <a:t>specific</a:t>
            </a:r>
            <a:endParaRPr lang="fr-BE" sz="1000" dirty="0">
              <a:solidFill>
                <a:schemeClr val="tx1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3426941" y="2402985"/>
            <a:ext cx="0" cy="3356370"/>
          </a:xfrm>
          <a:prstGeom prst="line">
            <a:avLst/>
          </a:prstGeom>
          <a:ln w="4762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ound Diagonal Corner Rectangle 28"/>
          <p:cNvSpPr/>
          <p:nvPr/>
        </p:nvSpPr>
        <p:spPr>
          <a:xfrm>
            <a:off x="7503463" y="2867636"/>
            <a:ext cx="1203705" cy="1013254"/>
          </a:xfrm>
          <a:prstGeom prst="round2DiagRect">
            <a:avLst/>
          </a:prstGeom>
          <a:solidFill>
            <a:srgbClr val="FF6E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BE" sz="1200" b="1" dirty="0">
                <a:solidFill>
                  <a:schemeClr val="tx1"/>
                </a:solidFill>
              </a:rPr>
              <a:t>High </a:t>
            </a:r>
            <a:r>
              <a:rPr lang="fr-BE" sz="1200" b="1" dirty="0" err="1">
                <a:solidFill>
                  <a:schemeClr val="tx1"/>
                </a:solidFill>
              </a:rPr>
              <a:t>potential</a:t>
            </a:r>
            <a:r>
              <a:rPr lang="fr-BE" sz="1200" b="1" dirty="0">
                <a:solidFill>
                  <a:schemeClr val="tx1"/>
                </a:solidFill>
              </a:rPr>
              <a:t> for DU </a:t>
            </a:r>
            <a:r>
              <a:rPr lang="fr-BE" sz="1200" b="1" dirty="0" err="1">
                <a:solidFill>
                  <a:schemeClr val="tx1"/>
                </a:solidFill>
              </a:rPr>
              <a:t>advocacy</a:t>
            </a:r>
            <a:endParaRPr lang="fr-BE" sz="1200" b="1" dirty="0">
              <a:solidFill>
                <a:schemeClr val="tx1"/>
              </a:solidFill>
            </a:endParaRPr>
          </a:p>
        </p:txBody>
      </p:sp>
      <p:sp>
        <p:nvSpPr>
          <p:cNvPr id="32" name="Round Diagonal Corner Rectangle 31"/>
          <p:cNvSpPr/>
          <p:nvPr/>
        </p:nvSpPr>
        <p:spPr>
          <a:xfrm>
            <a:off x="5352245" y="2496782"/>
            <a:ext cx="1066009" cy="322186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dirty="0"/>
              <a:t>RMOA</a:t>
            </a:r>
          </a:p>
        </p:txBody>
      </p:sp>
      <p:sp>
        <p:nvSpPr>
          <p:cNvPr id="36" name="Round Diagonal Corner Rectangle 35"/>
          <p:cNvSpPr/>
          <p:nvPr/>
        </p:nvSpPr>
        <p:spPr>
          <a:xfrm>
            <a:off x="1457413" y="2977528"/>
            <a:ext cx="1066009" cy="330086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dirty="0"/>
              <a:t>Hazard </a:t>
            </a:r>
            <a:r>
              <a:rPr lang="fr-BE" sz="1200" dirty="0" err="1"/>
              <a:t>assessment</a:t>
            </a:r>
            <a:endParaRPr lang="fr-BE" sz="12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SVHC Roadmap WG- 20 April 2016</a:t>
            </a:r>
            <a:endParaRPr lang="en-US" dirty="0"/>
          </a:p>
        </p:txBody>
      </p:sp>
      <p:sp>
        <p:nvSpPr>
          <p:cNvPr id="13" name="Round Diagonal Corner Rectangle 12"/>
          <p:cNvSpPr/>
          <p:nvPr/>
        </p:nvSpPr>
        <p:spPr>
          <a:xfrm>
            <a:off x="2945422" y="2256739"/>
            <a:ext cx="1066009" cy="322186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dirty="0"/>
              <a:t>SVHC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3156335" y="2578925"/>
            <a:ext cx="791" cy="10022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ound Diagonal Corner Rectangle 33"/>
          <p:cNvSpPr/>
          <p:nvPr/>
        </p:nvSpPr>
        <p:spPr>
          <a:xfrm>
            <a:off x="2638115" y="3601763"/>
            <a:ext cx="1023359" cy="834731"/>
          </a:xfrm>
          <a:prstGeom prst="round2Diag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000" dirty="0">
                <a:solidFill>
                  <a:schemeClr val="tx1"/>
                </a:solidFill>
              </a:rPr>
              <a:t>Hazard-</a:t>
            </a:r>
            <a:r>
              <a:rPr lang="fr-BE" sz="1000" dirty="0" err="1">
                <a:solidFill>
                  <a:schemeClr val="tx1"/>
                </a:solidFill>
              </a:rPr>
              <a:t>based</a:t>
            </a:r>
            <a:r>
              <a:rPr lang="fr-BE" sz="1000" dirty="0">
                <a:solidFill>
                  <a:schemeClr val="tx1"/>
                </a:solidFill>
              </a:rPr>
              <a:t> but DU RMM </a:t>
            </a:r>
            <a:r>
              <a:rPr lang="fr-BE" sz="1000" dirty="0" err="1">
                <a:solidFill>
                  <a:schemeClr val="tx1"/>
                </a:solidFill>
              </a:rPr>
              <a:t>advocacy</a:t>
            </a:r>
            <a:r>
              <a:rPr lang="fr-BE" sz="1000" dirty="0">
                <a:solidFill>
                  <a:schemeClr val="tx1"/>
                </a:solidFill>
              </a:rPr>
              <a:t> </a:t>
            </a:r>
            <a:r>
              <a:rPr lang="fr-BE" sz="1000" dirty="0" err="1">
                <a:solidFill>
                  <a:schemeClr val="tx1"/>
                </a:solidFill>
              </a:rPr>
              <a:t>recommended</a:t>
            </a:r>
            <a:endParaRPr lang="fr-BE" sz="1000" dirty="0">
              <a:solidFill>
                <a:schemeClr val="tx1"/>
              </a:solidFill>
            </a:endParaRPr>
          </a:p>
        </p:txBody>
      </p:sp>
      <p:sp>
        <p:nvSpPr>
          <p:cNvPr id="39" name="Round Diagonal Corner Rectangle 38"/>
          <p:cNvSpPr/>
          <p:nvPr/>
        </p:nvSpPr>
        <p:spPr>
          <a:xfrm>
            <a:off x="1456289" y="2627262"/>
            <a:ext cx="1066009" cy="330086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dirty="0" smtClean="0"/>
              <a:t>CLP</a:t>
            </a:r>
            <a:endParaRPr lang="fr-BE" sz="1200" dirty="0"/>
          </a:p>
        </p:txBody>
      </p:sp>
      <p:sp>
        <p:nvSpPr>
          <p:cNvPr id="37" name="Round Diagonal Corner Rectangle 36"/>
          <p:cNvSpPr/>
          <p:nvPr/>
        </p:nvSpPr>
        <p:spPr>
          <a:xfrm>
            <a:off x="2042240" y="2457001"/>
            <a:ext cx="454410" cy="268183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200" dirty="0" err="1" smtClean="0"/>
              <a:t>CCh</a:t>
            </a:r>
            <a:endParaRPr lang="fr-BE" sz="1200" dirty="0"/>
          </a:p>
        </p:txBody>
      </p:sp>
    </p:spTree>
    <p:extLst>
      <p:ext uri="{BB962C8B-B14F-4D97-AF65-F5344CB8AC3E}">
        <p14:creationId xmlns:p14="http://schemas.microsoft.com/office/powerpoint/2010/main" val="34462305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itle 42"/>
          <p:cNvSpPr>
            <a:spLocks noGrp="1"/>
          </p:cNvSpPr>
          <p:nvPr>
            <p:ph type="ctrTitle"/>
          </p:nvPr>
        </p:nvSpPr>
        <p:spPr>
          <a:xfrm>
            <a:off x="2031167" y="3230564"/>
            <a:ext cx="6584428" cy="1329936"/>
          </a:xfrm>
        </p:spPr>
        <p:txBody>
          <a:bodyPr/>
          <a:lstStyle/>
          <a:p>
            <a:r>
              <a:rPr lang="en-US" dirty="0"/>
              <a:t>REACH </a:t>
            </a:r>
            <a:r>
              <a:rPr lang="en-US" dirty="0" err="1"/>
              <a:t>Authorisation</a:t>
            </a:r>
            <a:endParaRPr lang="en-US" dirty="0"/>
          </a:p>
        </p:txBody>
      </p:sp>
      <p:sp>
        <p:nvSpPr>
          <p:cNvPr id="44" name="Subtitle 4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  </a:t>
            </a:r>
          </a:p>
        </p:txBody>
      </p:sp>
      <p:pic>
        <p:nvPicPr>
          <p:cNvPr id="3074" name="Picture 2" descr="http://www.mychemicalmonitoring.eu/dap/images/Infographics/SVHC_authorisati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043" y="2616851"/>
            <a:ext cx="4419600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42656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t>21</a:t>
            </a:fld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20343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ECHA’s 7th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Draft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Recommendation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list</a:t>
            </a:r>
            <a:endParaRPr lang="fr-BE" sz="2400" b="1" dirty="0">
              <a:solidFill>
                <a:srgbClr val="FFC000"/>
              </a:solidFill>
              <a:latin typeface="Ubuntu" panose="020B0504030602030204" pitchFamily="34" charset="0"/>
              <a:ea typeface="Ubuntu" charset="0"/>
              <a:cs typeface="Ubuntu" charset="0"/>
            </a:endParaRP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1337" y="202868"/>
            <a:ext cx="2002663" cy="1530491"/>
          </a:xfrm>
          <a:prstGeom prst="rect">
            <a:avLst/>
          </a:prstGeom>
        </p:spPr>
      </p:pic>
      <p:pic>
        <p:nvPicPr>
          <p:cNvPr id="17" name="Picture 16"/>
          <p:cNvPicPr/>
          <p:nvPr/>
        </p:nvPicPr>
        <p:blipFill rotWithShape="1">
          <a:blip r:embed="rId4"/>
          <a:srcRect l="4687" t="61574" r="63021" b="21759"/>
          <a:stretch/>
        </p:blipFill>
        <p:spPr bwMode="auto">
          <a:xfrm>
            <a:off x="766118" y="2934081"/>
            <a:ext cx="7550413" cy="249844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213" y="1157688"/>
            <a:ext cx="7993086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nl-BE" sz="18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Issued in November 2015 - Public consultation until 18 February</a:t>
            </a:r>
          </a:p>
          <a:p>
            <a:pPr marL="360000" lvl="1" indent="-342900">
              <a:spcBef>
                <a:spcPts val="1600"/>
              </a:spcBef>
            </a:pPr>
            <a:r>
              <a:rPr lang="nl-BE" sz="18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11 substances including </a:t>
            </a:r>
            <a:r>
              <a:rPr lang="nl-BE" sz="1800" b="1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4 lead compounds </a:t>
            </a:r>
          </a:p>
          <a:p>
            <a:pPr marL="360000" lvl="1" indent="-342900">
              <a:spcBef>
                <a:spcPts val="1600"/>
              </a:spcBef>
            </a:pPr>
            <a:r>
              <a:rPr lang="nl-BE" sz="18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Already in 6th list so only new Comments needed to be submitted to ECHA and Commission</a:t>
            </a:r>
          </a:p>
          <a:p>
            <a:pPr marL="17100" lvl="1" indent="0">
              <a:spcBef>
                <a:spcPts val="1600"/>
              </a:spcBef>
              <a:buNone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SVHC Roadmap WG- 20 April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04768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t>22</a:t>
            </a:fld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20343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ECHA’s 7th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Draft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Recommendation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list</a:t>
            </a:r>
            <a:endParaRPr lang="fr-BE" sz="2400" b="1" dirty="0">
              <a:solidFill>
                <a:srgbClr val="FFC000"/>
              </a:solidFill>
              <a:latin typeface="Ubuntu" panose="020B0504030602030204" pitchFamily="34" charset="0"/>
              <a:ea typeface="Ubuntu" charset="0"/>
              <a:cs typeface="Ubuntu" charset="0"/>
            </a:endParaRP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4256" y="109184"/>
            <a:ext cx="2002663" cy="1530491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SVHC Roadmap WG- 20 April 2016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213" y="1157688"/>
            <a:ext cx="7993086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nl-BE" sz="18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PMC submitted comments on lead monoxide Use as laboratory                     chemical in PM content analysis (fire assaying) </a:t>
            </a:r>
          </a:p>
          <a:p>
            <a:pPr marL="817200" lvl="2" indent="-342900">
              <a:spcBef>
                <a:spcPts val="1600"/>
              </a:spcBef>
            </a:pPr>
            <a:r>
              <a:rPr lang="nl-BE" sz="14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Argued for absence of alternatives and eligibility for Art. 58(2) exemption based on existing binding OEL for lead and lead compounds which ensures proper risk management </a:t>
            </a:r>
          </a:p>
          <a:p>
            <a:pPr marL="360000" lvl="1" indent="-342900">
              <a:spcBef>
                <a:spcPts val="1600"/>
              </a:spcBef>
            </a:pPr>
            <a:r>
              <a:rPr lang="nl-BE" sz="18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Other uses identified of lead monoxide:</a:t>
            </a:r>
          </a:p>
          <a:p>
            <a:pPr marL="817200" lvl="2" indent="-342900">
              <a:spcBef>
                <a:spcPts val="1600"/>
              </a:spcBef>
            </a:pPr>
            <a:r>
              <a:rPr lang="nl-BE" sz="14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Glass frits production (already covered under 6th work)</a:t>
            </a:r>
          </a:p>
          <a:p>
            <a:pPr marL="817200" lvl="2" indent="-342900">
              <a:spcBef>
                <a:spcPts val="1600"/>
              </a:spcBef>
            </a:pPr>
            <a:r>
              <a:rPr lang="nl-BE" sz="14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PM smelting (not reported under 6th list work)</a:t>
            </a:r>
          </a:p>
          <a:p>
            <a:pPr marL="817200" lvl="2" indent="-342900">
              <a:spcBef>
                <a:spcPts val="1600"/>
              </a:spcBef>
            </a:pPr>
            <a:r>
              <a:rPr lang="nl-BE" sz="14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Impurity in refinables / slags (in principle not relevant for Authorisation)</a:t>
            </a:r>
          </a:p>
          <a:p>
            <a:pPr marL="360000" lvl="1" indent="-342900">
              <a:spcBef>
                <a:spcPts val="1600"/>
              </a:spcBef>
            </a:pPr>
            <a:r>
              <a:rPr lang="nl-BE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Use of Lead monoxide in Precious Metals Smelting </a:t>
            </a:r>
          </a:p>
          <a:p>
            <a:pPr marL="817200" lvl="2" indent="-342900">
              <a:spcBef>
                <a:spcPts val="1600"/>
              </a:spcBef>
            </a:pPr>
            <a:r>
              <a:rPr lang="nl-BE" sz="14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Currently not declared in ILA dossier but ILA supports inclusion of use</a:t>
            </a:r>
          </a:p>
          <a:p>
            <a:pPr marL="817200" lvl="2" indent="-342900">
              <a:spcBef>
                <a:spcPts val="1600"/>
              </a:spcBef>
            </a:pPr>
            <a:r>
              <a:rPr lang="nl-BE" sz="14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Need to agree on use description  </a:t>
            </a:r>
            <a:r>
              <a:rPr lang="nl-BE" sz="1400" b="1" dirty="0">
                <a:solidFill>
                  <a:srgbClr val="FFC000"/>
                </a:solidFill>
                <a:latin typeface="Ubuntu" charset="0"/>
                <a:ea typeface="Ubuntu" charset="0"/>
                <a:cs typeface="Ubuntu" charset="0"/>
              </a:rPr>
              <a:t>-&gt; Dedicated meeting right after this meeting! </a:t>
            </a:r>
          </a:p>
          <a:p>
            <a:pPr marL="474300" lvl="2" indent="0">
              <a:spcBef>
                <a:spcPts val="1600"/>
              </a:spcBef>
              <a:buNone/>
            </a:pPr>
            <a:endParaRPr lang="nl-BE" sz="14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817200" lvl="2" indent="-342900">
              <a:spcBef>
                <a:spcPts val="1600"/>
              </a:spcBef>
            </a:pPr>
            <a:endParaRPr lang="nl-BE" sz="14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nl-BE" sz="18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30963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51" y="1333619"/>
            <a:ext cx="8512747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Status update</a:t>
            </a:r>
          </a:p>
          <a:p>
            <a:pPr marL="817200" lvl="2" indent="-342900">
              <a:spcBef>
                <a:spcPts val="1600"/>
              </a:spcBef>
            </a:pPr>
            <a:r>
              <a:rPr lang="nl-BE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First reporting on outcome of public consultation expected at the MSC end of April 2016</a:t>
            </a:r>
          </a:p>
          <a:p>
            <a:pPr marL="817200" lvl="2" indent="-342900">
              <a:spcBef>
                <a:spcPts val="1600"/>
              </a:spcBef>
            </a:pPr>
            <a:r>
              <a:rPr lang="nl-BE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7th Recommendation list to be adopted by ECHA and sent to the Commission in June 2016</a:t>
            </a:r>
          </a:p>
          <a:p>
            <a:pPr marL="817200" lvl="2" indent="-342900">
              <a:spcBef>
                <a:spcPts val="1600"/>
              </a:spcBef>
            </a:pPr>
            <a:r>
              <a:rPr lang="nl-BE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Possible inclusion in REACH Authorisation end 2016/early 2017</a:t>
            </a:r>
          </a:p>
          <a:p>
            <a:pPr marL="17100" lvl="1" indent="0">
              <a:spcBef>
                <a:spcPts val="1600"/>
              </a:spcBef>
              <a:buNone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t>23</a:t>
            </a:fld>
            <a:endParaRPr lang="en-GB" dirty="0"/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3968" y="220266"/>
            <a:ext cx="2002663" cy="153049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ECHA’s 7th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Draft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Recommendation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list</a:t>
            </a:r>
            <a:endParaRPr lang="fr-BE" sz="2400" b="1" dirty="0">
              <a:solidFill>
                <a:srgbClr val="FFC000"/>
              </a:solidFill>
              <a:latin typeface="Ubuntu" panose="020B0504030602030204" pitchFamily="34" charset="0"/>
              <a:ea typeface="Ubuntu" charset="0"/>
              <a:cs typeface="Ubuntu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SVHC Roadmap WG- 20 April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49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t>24</a:t>
            </a:fld>
            <a:endParaRPr lang="en-GB" dirty="0"/>
          </a:p>
        </p:txBody>
      </p:sp>
      <p:pic>
        <p:nvPicPr>
          <p:cNvPr id="7" name="Picture 6"/>
          <p:cNvPicPr/>
          <p:nvPr/>
        </p:nvPicPr>
        <p:blipFill rotWithShape="1">
          <a:blip r:embed="rId3"/>
          <a:srcRect l="40677" t="34927" r="26804" b="41759"/>
          <a:stretch/>
        </p:blipFill>
        <p:spPr bwMode="auto">
          <a:xfrm>
            <a:off x="4843849" y="2174789"/>
            <a:ext cx="4053016" cy="16969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EC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Draft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for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next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Authorisation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list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update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SVHC Roadmap WG- 20 April 2016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52" y="1185338"/>
            <a:ext cx="4756202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Draft EC proposal contains 13 substances</a:t>
            </a:r>
          </a:p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Vote expected at the next REACH Committee (May/June)</a:t>
            </a:r>
          </a:p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Next update of Annex XIV expected 2nd half 2016</a:t>
            </a:r>
          </a:p>
          <a:p>
            <a:pPr marL="17100" lvl="1" indent="0">
              <a:spcBef>
                <a:spcPts val="1600"/>
              </a:spcBef>
              <a:buNone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2 substances identified as relevant by 1 member:</a:t>
            </a:r>
          </a:p>
          <a:p>
            <a:pPr marL="817200" lvl="2" indent="-342900">
              <a:spcBef>
                <a:spcPts val="1600"/>
              </a:spcBef>
            </a:pPr>
            <a:r>
              <a:rPr lang="nl-BE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CTP-HT</a:t>
            </a:r>
          </a:p>
          <a:p>
            <a:pPr marL="817200" lvl="2" indent="-342900">
              <a:spcBef>
                <a:spcPts val="1600"/>
              </a:spcBef>
            </a:pPr>
            <a:r>
              <a:rPr lang="nl-BE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4- Nonylphenol </a:t>
            </a:r>
          </a:p>
          <a:p>
            <a:pPr marL="360000" lvl="1" indent="-342900">
              <a:spcBef>
                <a:spcPts val="1600"/>
              </a:spcBef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11963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t>25</a:t>
            </a:fld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52" y="1185338"/>
            <a:ext cx="6714840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nl-BE" sz="2000" b="1" dirty="0">
                <a:solidFill>
                  <a:srgbClr val="FFC000"/>
                </a:solidFill>
                <a:latin typeface="Ubuntu" charset="0"/>
                <a:ea typeface="Ubuntu" charset="0"/>
                <a:cs typeface="Ubuntu" charset="0"/>
              </a:rPr>
              <a:t>CTP-HT</a:t>
            </a:r>
            <a:endParaRPr lang="nl-BE" sz="1600" b="1" dirty="0">
              <a:solidFill>
                <a:srgbClr val="FFC000"/>
              </a:solidFill>
              <a:latin typeface="Ubuntu" charset="0"/>
              <a:ea typeface="Ubuntu" charset="0"/>
              <a:cs typeface="Ubuntu" charset="0"/>
            </a:endParaRPr>
          </a:p>
          <a:p>
            <a:pPr marL="474300" lvl="2" indent="0">
              <a:spcBef>
                <a:spcPts val="1600"/>
              </a:spcBef>
              <a:buNone/>
            </a:pPr>
            <a:endParaRPr lang="nl-BE" sz="1600" dirty="0">
              <a:solidFill>
                <a:srgbClr val="FFC000"/>
              </a:solidFill>
              <a:latin typeface="Ubuntu" charset="0"/>
              <a:ea typeface="Ubuntu" charset="0"/>
              <a:cs typeface="Ubuntu" charset="0"/>
            </a:endParaRPr>
          </a:p>
          <a:p>
            <a:pPr marL="817200" lvl="2" indent="-342900">
              <a:spcBef>
                <a:spcPts val="1600"/>
              </a:spcBef>
            </a:pPr>
            <a:endParaRPr lang="nl-BE" sz="1600" dirty="0">
              <a:solidFill>
                <a:srgbClr val="FFC000"/>
              </a:solidFill>
              <a:latin typeface="Ubuntu" charset="0"/>
              <a:ea typeface="Ubuntu" charset="0"/>
              <a:cs typeface="Ubuntu" charset="0"/>
            </a:endParaRPr>
          </a:p>
          <a:p>
            <a:pPr marL="817200" lvl="2" indent="-342900">
              <a:spcBef>
                <a:spcPts val="1600"/>
              </a:spcBef>
            </a:pPr>
            <a:endParaRPr lang="nl-BE" sz="1600" dirty="0">
              <a:solidFill>
                <a:srgbClr val="FFC000"/>
              </a:solidFill>
              <a:latin typeface="Ubuntu" charset="0"/>
              <a:ea typeface="Ubuntu" charset="0"/>
              <a:cs typeface="Ubuntu" charset="0"/>
            </a:endParaRPr>
          </a:p>
          <a:p>
            <a:pPr marL="474300" lvl="2" indent="0">
              <a:spcBef>
                <a:spcPts val="1600"/>
              </a:spcBef>
              <a:buNone/>
            </a:pPr>
            <a:endParaRPr lang="nl-BE" sz="1600" dirty="0">
              <a:solidFill>
                <a:srgbClr val="FFC000"/>
              </a:solidFill>
              <a:latin typeface="Ubuntu" charset="0"/>
              <a:ea typeface="Ubuntu" charset="0"/>
              <a:cs typeface="Ubuntu" charset="0"/>
            </a:endParaRPr>
          </a:p>
          <a:p>
            <a:pPr marL="1274400" lvl="3" indent="-342900">
              <a:spcBef>
                <a:spcPts val="1600"/>
              </a:spcBef>
            </a:pPr>
            <a:r>
              <a:rPr lang="nl-BE" sz="14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LAD of 21 months and SSD + 18 months </a:t>
            </a:r>
          </a:p>
          <a:p>
            <a:pPr marL="1274400" lvl="3" indent="-342900">
              <a:spcBef>
                <a:spcPts val="1600"/>
              </a:spcBef>
            </a:pPr>
            <a:r>
              <a:rPr lang="nl-BE" sz="14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SEA route due to PBT</a:t>
            </a:r>
          </a:p>
          <a:p>
            <a:pPr marL="1274400" lvl="3" indent="-342900">
              <a:spcBef>
                <a:spcPts val="1600"/>
              </a:spcBef>
            </a:pPr>
            <a:r>
              <a:rPr lang="nl-BE" sz="14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Intermediates case clarified for use in Anodes and Cathodes in the metals sector. Some uses “collar and ramming paste” remain authorisable </a:t>
            </a:r>
          </a:p>
          <a:p>
            <a:pPr marL="817200" lvl="2" indent="-342900">
              <a:spcBef>
                <a:spcPts val="1600"/>
              </a:spcBef>
            </a:pPr>
            <a:r>
              <a:rPr lang="nl-BE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Most, if not all Member States seem to support the inclusion</a:t>
            </a: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EC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Draft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for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next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Authorisation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list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update </a:t>
            </a:r>
          </a:p>
        </p:txBody>
      </p:sp>
      <p:pic>
        <p:nvPicPr>
          <p:cNvPr id="10" name="Picture 9"/>
          <p:cNvPicPr/>
          <p:nvPr/>
        </p:nvPicPr>
        <p:blipFill rotWithShape="1">
          <a:blip r:embed="rId3"/>
          <a:srcRect l="33802" t="30833" r="32292" b="61389"/>
          <a:stretch/>
        </p:blipFill>
        <p:spPr bwMode="auto">
          <a:xfrm>
            <a:off x="1117475" y="2386135"/>
            <a:ext cx="6200775" cy="8001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/>
          <p:cNvPicPr/>
          <p:nvPr/>
        </p:nvPicPr>
        <p:blipFill rotWithShape="1">
          <a:blip r:embed="rId4"/>
          <a:srcRect l="33802" t="68148" r="32239" b="23056"/>
          <a:stretch/>
        </p:blipFill>
        <p:spPr bwMode="auto">
          <a:xfrm>
            <a:off x="1117475" y="1514614"/>
            <a:ext cx="6210300" cy="9048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117475" y="5346507"/>
            <a:ext cx="6272045" cy="60121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BE" sz="2400" b="1" dirty="0" err="1">
                <a:solidFill>
                  <a:srgbClr val="FFC000"/>
                </a:solidFill>
              </a:rPr>
              <a:t>Reported</a:t>
            </a:r>
            <a:r>
              <a:rPr lang="fr-BE" sz="2400" b="1" dirty="0">
                <a:solidFill>
                  <a:srgbClr val="FFC000"/>
                </a:solidFill>
              </a:rPr>
              <a:t> by 1 </a:t>
            </a:r>
            <a:r>
              <a:rPr lang="fr-BE" sz="2400" b="1" dirty="0" err="1">
                <a:solidFill>
                  <a:srgbClr val="FFC000"/>
                </a:solidFill>
              </a:rPr>
              <a:t>member</a:t>
            </a:r>
            <a:r>
              <a:rPr lang="fr-BE" sz="2400" b="1" dirty="0">
                <a:solidFill>
                  <a:srgbClr val="FFC000"/>
                </a:solidFill>
              </a:rPr>
              <a:t>, no </a:t>
            </a:r>
            <a:r>
              <a:rPr lang="fr-BE" sz="2400" b="1" dirty="0" err="1">
                <a:solidFill>
                  <a:srgbClr val="FFC000"/>
                </a:solidFill>
              </a:rPr>
              <a:t>further</a:t>
            </a:r>
            <a:r>
              <a:rPr lang="fr-BE" sz="2400" b="1" dirty="0">
                <a:solidFill>
                  <a:srgbClr val="FFC000"/>
                </a:solidFill>
              </a:rPr>
              <a:t> PMC involvement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SVHC Roadmap WG- 20 April 2016</a:t>
            </a:r>
            <a:endParaRPr lang="en-US" dirty="0"/>
          </a:p>
        </p:txBody>
      </p:sp>
      <p:pic>
        <p:nvPicPr>
          <p:cNvPr id="9" name="Picture 8" descr="Last call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4432">
            <a:off x="6917756" y="290913"/>
            <a:ext cx="2066138" cy="13270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886893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t>26</a:t>
            </a:fld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52" y="1185338"/>
            <a:ext cx="6714840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nl-BE" sz="2000" b="1" dirty="0">
                <a:solidFill>
                  <a:srgbClr val="FFC000"/>
                </a:solidFill>
                <a:latin typeface="Ubuntu" charset="0"/>
                <a:ea typeface="Ubuntu" charset="0"/>
                <a:cs typeface="Ubuntu" charset="0"/>
              </a:rPr>
              <a:t>4-Nonylphenol</a:t>
            </a:r>
          </a:p>
          <a:p>
            <a:pPr marL="360000" lvl="1" indent="-342900">
              <a:spcBef>
                <a:spcPts val="1600"/>
              </a:spcBef>
            </a:pPr>
            <a:endParaRPr lang="nl-BE" sz="2000" b="1" dirty="0">
              <a:solidFill>
                <a:srgbClr val="FFC000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nl-BE" sz="2000" b="1" dirty="0">
              <a:solidFill>
                <a:srgbClr val="FFC000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nl-BE" sz="2000" b="1" dirty="0">
              <a:solidFill>
                <a:srgbClr val="FFC000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nl-BE" sz="2000" b="1" dirty="0">
              <a:solidFill>
                <a:srgbClr val="FFC000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nl-BE" sz="2000" b="1" dirty="0">
              <a:solidFill>
                <a:srgbClr val="FFC000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nl-BE" sz="2000" dirty="0">
              <a:solidFill>
                <a:srgbClr val="FFC000"/>
              </a:solidFill>
              <a:latin typeface="Ubuntu" charset="0"/>
              <a:ea typeface="Ubuntu" charset="0"/>
              <a:cs typeface="Ubuntu" charset="0"/>
            </a:endParaRPr>
          </a:p>
          <a:p>
            <a:pPr marL="817200" lvl="2" indent="-342900">
              <a:spcBef>
                <a:spcPts val="1600"/>
              </a:spcBef>
            </a:pPr>
            <a:endParaRPr lang="nl-BE" sz="16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1274400" lvl="3" indent="-342900">
              <a:spcBef>
                <a:spcPts val="1600"/>
              </a:spcBef>
            </a:pPr>
            <a:r>
              <a:rPr lang="nl-BE" sz="14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LAD of 24 months and SSD of + 18 months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EC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Draft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for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next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Authorisation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list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update </a:t>
            </a:r>
          </a:p>
        </p:txBody>
      </p:sp>
      <p:pic>
        <p:nvPicPr>
          <p:cNvPr id="9" name="Picture 8"/>
          <p:cNvPicPr/>
          <p:nvPr/>
        </p:nvPicPr>
        <p:blipFill rotWithShape="1">
          <a:blip r:embed="rId3"/>
          <a:srcRect l="33750" t="72686" r="32188" b="6203"/>
          <a:stretch/>
        </p:blipFill>
        <p:spPr bwMode="auto">
          <a:xfrm>
            <a:off x="953273" y="2597760"/>
            <a:ext cx="6229350" cy="21717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4"/>
          <a:srcRect l="33802" t="68148" r="32239" b="23056"/>
          <a:stretch/>
        </p:blipFill>
        <p:spPr bwMode="auto">
          <a:xfrm>
            <a:off x="972323" y="1697652"/>
            <a:ext cx="6210300" cy="9048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SVHC Roadmap WG- 20 April 2016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117475" y="5346507"/>
            <a:ext cx="6200775" cy="60121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BE" sz="2400" b="1" dirty="0" err="1">
                <a:solidFill>
                  <a:srgbClr val="FFC000"/>
                </a:solidFill>
              </a:rPr>
              <a:t>Reported</a:t>
            </a:r>
            <a:r>
              <a:rPr lang="fr-BE" sz="2400" b="1" dirty="0">
                <a:solidFill>
                  <a:srgbClr val="FFC000"/>
                </a:solidFill>
              </a:rPr>
              <a:t> by 1 </a:t>
            </a:r>
            <a:r>
              <a:rPr lang="fr-BE" sz="2400" b="1" dirty="0" err="1">
                <a:solidFill>
                  <a:srgbClr val="FFC000"/>
                </a:solidFill>
              </a:rPr>
              <a:t>member</a:t>
            </a:r>
            <a:r>
              <a:rPr lang="fr-BE" sz="2400" b="1" dirty="0">
                <a:solidFill>
                  <a:srgbClr val="FFC000"/>
                </a:solidFill>
              </a:rPr>
              <a:t>, no </a:t>
            </a:r>
            <a:r>
              <a:rPr lang="fr-BE" sz="2400" b="1" dirty="0" err="1">
                <a:solidFill>
                  <a:srgbClr val="FFC000"/>
                </a:solidFill>
              </a:rPr>
              <a:t>further</a:t>
            </a:r>
            <a:r>
              <a:rPr lang="fr-BE" sz="2400" b="1" dirty="0">
                <a:solidFill>
                  <a:srgbClr val="FFC000"/>
                </a:solidFill>
              </a:rPr>
              <a:t> PMC involvement</a:t>
            </a:r>
          </a:p>
        </p:txBody>
      </p:sp>
      <p:pic>
        <p:nvPicPr>
          <p:cNvPr id="11" name="Picture 10" descr="Last call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4432">
            <a:off x="6917756" y="290913"/>
            <a:ext cx="2066138" cy="13270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03542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52" y="1185338"/>
            <a:ext cx="8512747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Not suggested for Annex XIV inclusion </a:t>
            </a:r>
            <a:r>
              <a:rPr lang="nl-BE" sz="2000" u="sng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this year</a:t>
            </a:r>
          </a:p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Basis: </a:t>
            </a:r>
          </a:p>
          <a:p>
            <a:pPr marL="817200" lvl="2" indent="-342900">
              <a:spcBef>
                <a:spcPts val="1600"/>
              </a:spcBef>
            </a:pPr>
            <a:r>
              <a:rPr lang="nl-BE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Need clarification on bioessential uses and use in nuclear sector</a:t>
            </a:r>
          </a:p>
          <a:p>
            <a:pPr marL="817200" lvl="2" indent="-342900">
              <a:spcBef>
                <a:spcPts val="1600"/>
              </a:spcBef>
            </a:pPr>
            <a:r>
              <a:rPr lang="nl-BE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workload</a:t>
            </a:r>
          </a:p>
          <a:p>
            <a:pPr marL="360000" lvl="1" indent="-342900">
              <a:spcBef>
                <a:spcPts val="1600"/>
              </a:spcBef>
            </a:pPr>
            <a:r>
              <a:rPr lang="nl-BE" sz="2000" b="1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Score remains high, so likely to be further considered for inclusion in 2017</a:t>
            </a:r>
          </a:p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PMC joined Borates Users Platform (EBA)</a:t>
            </a:r>
          </a:p>
          <a:p>
            <a:pPr marL="817200" lvl="2" indent="-342900">
              <a:spcBef>
                <a:spcPts val="1600"/>
              </a:spcBef>
            </a:pPr>
            <a:r>
              <a:rPr lang="nl-BE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National platforms in FR, 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t>27</a:t>
            </a:fld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Status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update on Borates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SVHC Roadmap WG- 20 April 2016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261225" y="5059975"/>
            <a:ext cx="6143606" cy="78754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BE" sz="2400" b="1" dirty="0" err="1">
                <a:solidFill>
                  <a:srgbClr val="FFC000"/>
                </a:solidFill>
              </a:rPr>
              <a:t>Reported</a:t>
            </a:r>
            <a:r>
              <a:rPr lang="fr-BE" sz="2400" b="1" dirty="0">
                <a:solidFill>
                  <a:srgbClr val="FFC000"/>
                </a:solidFill>
              </a:rPr>
              <a:t> by more </a:t>
            </a:r>
            <a:r>
              <a:rPr lang="fr-BE" sz="2400" b="1" dirty="0" err="1">
                <a:solidFill>
                  <a:srgbClr val="FFC000"/>
                </a:solidFill>
              </a:rPr>
              <a:t>than</a:t>
            </a:r>
            <a:r>
              <a:rPr lang="fr-BE" sz="2400" b="1" dirty="0">
                <a:solidFill>
                  <a:srgbClr val="FFC000"/>
                </a:solidFill>
              </a:rPr>
              <a:t> 3 </a:t>
            </a:r>
            <a:r>
              <a:rPr lang="fr-BE" sz="2400" b="1" dirty="0" err="1">
                <a:solidFill>
                  <a:srgbClr val="FFC000"/>
                </a:solidFill>
              </a:rPr>
              <a:t>members</a:t>
            </a:r>
            <a:r>
              <a:rPr lang="fr-BE" sz="2400" b="1" dirty="0">
                <a:solidFill>
                  <a:srgbClr val="FFC000"/>
                </a:solidFill>
              </a:rPr>
              <a:t>, </a:t>
            </a:r>
            <a:r>
              <a:rPr lang="fr-BE" sz="2400" b="1" dirty="0" err="1">
                <a:solidFill>
                  <a:srgbClr val="FFC000"/>
                </a:solidFill>
              </a:rPr>
              <a:t>further</a:t>
            </a:r>
            <a:r>
              <a:rPr lang="fr-BE" sz="2400" b="1" dirty="0">
                <a:solidFill>
                  <a:srgbClr val="FFC000"/>
                </a:solidFill>
              </a:rPr>
              <a:t> PMC involvement </a:t>
            </a:r>
          </a:p>
        </p:txBody>
      </p:sp>
    </p:spTree>
    <p:extLst>
      <p:ext uri="{BB962C8B-B14F-4D97-AF65-F5344CB8AC3E}">
        <p14:creationId xmlns:p14="http://schemas.microsoft.com/office/powerpoint/2010/main" val="28954588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t>28</a:t>
            </a:fld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Status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update on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RCFs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1379919" y="5453749"/>
            <a:ext cx="6143606" cy="78754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BE" sz="2400" b="1" dirty="0" err="1">
                <a:solidFill>
                  <a:srgbClr val="FFC000"/>
                </a:solidFill>
              </a:rPr>
              <a:t>Reported</a:t>
            </a:r>
            <a:r>
              <a:rPr lang="fr-BE" sz="2400" b="1" dirty="0">
                <a:solidFill>
                  <a:srgbClr val="FFC000"/>
                </a:solidFill>
              </a:rPr>
              <a:t> by 1 </a:t>
            </a:r>
            <a:r>
              <a:rPr lang="fr-BE" sz="2400" b="1" dirty="0" err="1">
                <a:solidFill>
                  <a:srgbClr val="FFC000"/>
                </a:solidFill>
              </a:rPr>
              <a:t>member</a:t>
            </a:r>
            <a:r>
              <a:rPr lang="fr-BE" sz="2400" b="1" dirty="0">
                <a:solidFill>
                  <a:srgbClr val="FFC000"/>
                </a:solidFill>
              </a:rPr>
              <a:t>, no </a:t>
            </a:r>
            <a:r>
              <a:rPr lang="fr-BE" sz="2400" b="1" dirty="0" err="1">
                <a:solidFill>
                  <a:srgbClr val="FFC000"/>
                </a:solidFill>
              </a:rPr>
              <a:t>further</a:t>
            </a:r>
            <a:r>
              <a:rPr lang="fr-BE" sz="2400" b="1" dirty="0">
                <a:solidFill>
                  <a:srgbClr val="FFC000"/>
                </a:solidFill>
              </a:rPr>
              <a:t> PMC involvement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SVHC Roadmap WG- 20 April 2016</a:t>
            </a:r>
            <a:endParaRPr lang="en-US" dirty="0"/>
          </a:p>
        </p:txBody>
      </p:sp>
      <p:pic>
        <p:nvPicPr>
          <p:cNvPr id="9" name="Picture 8" descr="Last call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4432">
            <a:off x="6917756" y="154433"/>
            <a:ext cx="2066138" cy="132701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124" y="984125"/>
            <a:ext cx="8512747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en-GB" sz="2000" dirty="0">
                <a:solidFill>
                  <a:srgbClr val="808184"/>
                </a:solidFill>
                <a:latin typeface="Ubuntu" panose="020B0504030602030204" pitchFamily="34" charset="0"/>
              </a:rPr>
              <a:t>Aluminosilicate Refractory Ceramic Fibres (Al-RCF) and                             Zirconia Aluminosilicate Refractory Ceramic Fibres (</a:t>
            </a:r>
            <a:r>
              <a:rPr lang="en-GB" sz="2000" dirty="0" err="1">
                <a:solidFill>
                  <a:srgbClr val="808184"/>
                </a:solidFill>
                <a:latin typeface="Ubuntu" panose="020B0504030602030204" pitchFamily="34" charset="0"/>
              </a:rPr>
              <a:t>Zr</a:t>
            </a:r>
            <a:r>
              <a:rPr lang="en-GB" sz="2000" dirty="0">
                <a:solidFill>
                  <a:srgbClr val="808184"/>
                </a:solidFill>
                <a:latin typeface="Ubuntu" panose="020B0504030602030204" pitchFamily="34" charset="0"/>
              </a:rPr>
              <a:t>-RCF) </a:t>
            </a:r>
            <a:endParaRPr lang="nl-BE" sz="2000" dirty="0">
              <a:solidFill>
                <a:srgbClr val="808184"/>
              </a:solidFill>
              <a:latin typeface="Ubuntu" panose="020B0504030602030204" pitchFamily="34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Inclusion postponed “for the time being”, assessment of other regulatory options </a:t>
            </a:r>
          </a:p>
          <a:p>
            <a:pPr marL="817200" lvl="2" indent="-342900">
              <a:spcBef>
                <a:spcPts val="1600"/>
              </a:spcBef>
            </a:pPr>
            <a:r>
              <a:rPr lang="nl-BE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Actual fibres manufactured in a very limited number of industrial sites and in general directly processed into articles</a:t>
            </a:r>
          </a:p>
          <a:p>
            <a:pPr marL="817200" lvl="2" indent="-342900">
              <a:spcBef>
                <a:spcPts val="1600"/>
              </a:spcBef>
            </a:pPr>
            <a:r>
              <a:rPr lang="nl-BE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Articles subsequently used in a broad range of industrial equipment for high insulation purposes – but use of articles outside Authorisation</a:t>
            </a:r>
          </a:p>
          <a:p>
            <a:pPr marL="360000" lvl="1" indent="-342900">
              <a:spcBef>
                <a:spcPts val="1600"/>
              </a:spcBef>
            </a:pPr>
            <a:r>
              <a:rPr lang="nl-BE" sz="20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In parallel: activities leading to implementation of a BOELV under OSH Regulation (Annex 3 of CMD) </a:t>
            </a:r>
          </a:p>
          <a:p>
            <a:pPr marL="817200" lvl="2" indent="-342900">
              <a:spcBef>
                <a:spcPts val="1600"/>
              </a:spcBef>
            </a:pPr>
            <a:r>
              <a:rPr lang="nl-BE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Commission consultation expected after Easter</a:t>
            </a:r>
          </a:p>
          <a:p>
            <a:pPr marL="817200" lvl="2" indent="-342900">
              <a:spcBef>
                <a:spcPts val="1600"/>
              </a:spcBef>
            </a:pPr>
            <a:r>
              <a:rPr lang="nl-BE" sz="1600" dirty="0">
                <a:solidFill>
                  <a:srgbClr val="808184"/>
                </a:solidFill>
                <a:latin typeface="Ubuntu" charset="0"/>
                <a:ea typeface="Ubuntu" charset="0"/>
                <a:cs typeface="Ubuntu" charset="0"/>
              </a:rPr>
              <a:t>A first set of limit values could be implemented by the end of the year </a:t>
            </a:r>
          </a:p>
        </p:txBody>
      </p:sp>
    </p:spTree>
    <p:extLst>
      <p:ext uri="{BB962C8B-B14F-4D97-AF65-F5344CB8AC3E}">
        <p14:creationId xmlns:p14="http://schemas.microsoft.com/office/powerpoint/2010/main" val="39961129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t>29</a:t>
            </a:fld>
            <a:endParaRPr lang="en-GB" dirty="0"/>
          </a:p>
        </p:txBody>
      </p:sp>
      <p:pic>
        <p:nvPicPr>
          <p:cNvPr id="7" name="Picture 4" descr="Résultat de recherche d'images pour &quot;eight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1110" y="261076"/>
            <a:ext cx="1614289" cy="1292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Preparation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of ECHA’s 8th Rec.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list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SVHC Roadmap WG- 20 April 2016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52" y="1185338"/>
            <a:ext cx="8512747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en-GB" sz="2000" dirty="0">
                <a:solidFill>
                  <a:srgbClr val="808184"/>
                </a:solidFill>
                <a:latin typeface="Ubuntu" panose="020B0504030602030204" pitchFamily="34" charset="0"/>
              </a:rPr>
              <a:t>Autumn 2016: rescoring exercise for all SVHCs not included                                in 7</a:t>
            </a:r>
            <a:r>
              <a:rPr lang="en-GB" sz="2000" baseline="30000" dirty="0">
                <a:solidFill>
                  <a:srgbClr val="808184"/>
                </a:solidFill>
                <a:latin typeface="Ubuntu" panose="020B0504030602030204" pitchFamily="34" charset="0"/>
              </a:rPr>
              <a:t>th</a:t>
            </a:r>
            <a:r>
              <a:rPr lang="en-GB" sz="2000" dirty="0">
                <a:solidFill>
                  <a:srgbClr val="808184"/>
                </a:solidFill>
                <a:latin typeface="Ubuntu" panose="020B0504030602030204" pitchFamily="34" charset="0"/>
              </a:rPr>
              <a:t> recommendation</a:t>
            </a:r>
          </a:p>
          <a:p>
            <a:pPr marL="360000" lvl="1" indent="-342900">
              <a:spcBef>
                <a:spcPts val="1600"/>
              </a:spcBef>
            </a:pPr>
            <a:r>
              <a:rPr lang="en-GB" sz="2000" dirty="0">
                <a:solidFill>
                  <a:srgbClr val="808184"/>
                </a:solidFill>
                <a:latin typeface="Ubuntu" panose="020B0504030602030204" pitchFamily="34" charset="0"/>
              </a:rPr>
              <a:t>Discussion on </a:t>
            </a:r>
            <a:r>
              <a:rPr lang="en-GB" sz="2000" b="1" dirty="0">
                <a:solidFill>
                  <a:srgbClr val="808184"/>
                </a:solidFill>
                <a:latin typeface="Ubuntu" panose="020B0504030602030204" pitchFamily="34" charset="0"/>
              </a:rPr>
              <a:t>draft prioritisation results </a:t>
            </a:r>
            <a:r>
              <a:rPr lang="en-GB" sz="2000" dirty="0">
                <a:solidFill>
                  <a:srgbClr val="808184"/>
                </a:solidFill>
                <a:latin typeface="Ubuntu" panose="020B0504030602030204" pitchFamily="34" charset="0"/>
              </a:rPr>
              <a:t>in preparation of the 8</a:t>
            </a:r>
            <a:r>
              <a:rPr lang="en-GB" sz="2000" baseline="30000" dirty="0">
                <a:solidFill>
                  <a:srgbClr val="808184"/>
                </a:solidFill>
                <a:latin typeface="Ubuntu" panose="020B0504030602030204" pitchFamily="34" charset="0"/>
              </a:rPr>
              <a:t>th</a:t>
            </a:r>
            <a:r>
              <a:rPr lang="en-GB" sz="2000" dirty="0">
                <a:solidFill>
                  <a:srgbClr val="808184"/>
                </a:solidFill>
                <a:latin typeface="Ubuntu" panose="020B0504030602030204" pitchFamily="34" charset="0"/>
              </a:rPr>
              <a:t> recommendation foreseen for MSC </a:t>
            </a:r>
            <a:r>
              <a:rPr lang="en-GB" sz="2000" dirty="0" err="1">
                <a:solidFill>
                  <a:srgbClr val="808184"/>
                </a:solidFill>
                <a:latin typeface="Ubuntu" panose="020B0504030602030204" pitchFamily="34" charset="0"/>
              </a:rPr>
              <a:t>mtg</a:t>
            </a:r>
            <a:r>
              <a:rPr lang="en-GB" sz="2000" dirty="0">
                <a:solidFill>
                  <a:srgbClr val="808184"/>
                </a:solidFill>
                <a:latin typeface="Ubuntu" panose="020B0504030602030204" pitchFamily="34" charset="0"/>
              </a:rPr>
              <a:t> in</a:t>
            </a:r>
            <a:r>
              <a:rPr lang="en-GB" sz="2000" b="1" dirty="0">
                <a:solidFill>
                  <a:srgbClr val="808184"/>
                </a:solidFill>
                <a:latin typeface="Ubuntu" panose="020B0504030602030204" pitchFamily="34" charset="0"/>
              </a:rPr>
              <a:t> December 2016</a:t>
            </a:r>
          </a:p>
          <a:p>
            <a:pPr marL="360000" lvl="1" indent="-342900">
              <a:spcBef>
                <a:spcPts val="1600"/>
              </a:spcBef>
            </a:pPr>
            <a:r>
              <a:rPr lang="en-GB" sz="2000" dirty="0">
                <a:solidFill>
                  <a:srgbClr val="808184"/>
                </a:solidFill>
                <a:latin typeface="Ubuntu" panose="020B0504030602030204" pitchFamily="34" charset="0"/>
              </a:rPr>
              <a:t>Discussion on draft 8</a:t>
            </a:r>
            <a:r>
              <a:rPr lang="en-GB" sz="2000" baseline="30000" dirty="0">
                <a:solidFill>
                  <a:srgbClr val="808184"/>
                </a:solidFill>
                <a:latin typeface="Ubuntu" panose="020B0504030602030204" pitchFamily="34" charset="0"/>
              </a:rPr>
              <a:t>th</a:t>
            </a:r>
            <a:r>
              <a:rPr lang="en-GB" sz="2000" dirty="0">
                <a:solidFill>
                  <a:srgbClr val="808184"/>
                </a:solidFill>
                <a:latin typeface="Ubuntu" panose="020B0504030602030204" pitchFamily="34" charset="0"/>
              </a:rPr>
              <a:t> recommendation at MSC </a:t>
            </a:r>
            <a:r>
              <a:rPr lang="en-GB" sz="2000" dirty="0" err="1">
                <a:solidFill>
                  <a:srgbClr val="808184"/>
                </a:solidFill>
                <a:latin typeface="Ubuntu" panose="020B0504030602030204" pitchFamily="34" charset="0"/>
              </a:rPr>
              <a:t>mtg</a:t>
            </a:r>
            <a:r>
              <a:rPr lang="en-GB" sz="2000" dirty="0">
                <a:solidFill>
                  <a:srgbClr val="808184"/>
                </a:solidFill>
                <a:latin typeface="Ubuntu" panose="020B0504030602030204" pitchFamily="34" charset="0"/>
              </a:rPr>
              <a:t> in February 2017</a:t>
            </a:r>
          </a:p>
          <a:p>
            <a:pPr marL="360000" lvl="1" indent="-342900">
              <a:spcBef>
                <a:spcPts val="1600"/>
              </a:spcBef>
            </a:pPr>
            <a:r>
              <a:rPr lang="en-GB" sz="2000" b="1" dirty="0">
                <a:solidFill>
                  <a:srgbClr val="808184"/>
                </a:solidFill>
                <a:latin typeface="Ubuntu" panose="020B0504030602030204" pitchFamily="34" charset="0"/>
              </a:rPr>
              <a:t>Public consultation </a:t>
            </a:r>
            <a:r>
              <a:rPr lang="en-GB" sz="2000" dirty="0">
                <a:solidFill>
                  <a:srgbClr val="808184"/>
                </a:solidFill>
                <a:latin typeface="Ubuntu" panose="020B0504030602030204" pitchFamily="34" charset="0"/>
              </a:rPr>
              <a:t>could start around </a:t>
            </a:r>
            <a:r>
              <a:rPr lang="en-GB" sz="2000" b="1" dirty="0">
                <a:solidFill>
                  <a:srgbClr val="808184"/>
                </a:solidFill>
                <a:latin typeface="Ubuntu" panose="020B0504030602030204" pitchFamily="34" charset="0"/>
              </a:rPr>
              <a:t>March 2017</a:t>
            </a:r>
          </a:p>
          <a:p>
            <a:pPr marL="17100" lvl="1" indent="0">
              <a:spcBef>
                <a:spcPts val="1600"/>
              </a:spcBef>
              <a:buNone/>
            </a:pPr>
            <a:endParaRPr lang="nl-BE" sz="2000" dirty="0">
              <a:solidFill>
                <a:srgbClr val="FF0000"/>
              </a:solidFill>
              <a:latin typeface="Ubuntu" charset="0"/>
              <a:ea typeface="Ubuntu" charset="0"/>
              <a:cs typeface="Ubuntu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625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Résultat de recherche d'images pour &quot;eight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3821" y="169108"/>
            <a:ext cx="1614289" cy="1292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t>30</a:t>
            </a:fld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Current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scoring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(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from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45 to 1) 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5667480"/>
              </p:ext>
            </p:extLst>
          </p:nvPr>
        </p:nvGraphicFramePr>
        <p:xfrm>
          <a:off x="628650" y="907435"/>
          <a:ext cx="6237027" cy="489127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78329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0672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4701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976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300" u="none" strike="noStrike" kern="1200" baseline="0" dirty="0">
                          <a:latin typeface="Ubuntu" panose="020B0504030602030204" pitchFamily="34" charset="0"/>
                        </a:rPr>
                        <a:t>Substance </a:t>
                      </a:r>
                      <a:r>
                        <a:rPr lang="fr-BE" sz="1300" u="none" strike="noStrike" kern="1200" baseline="0" dirty="0" err="1">
                          <a:latin typeface="Ubuntu" panose="020B0504030602030204" pitchFamily="34" charset="0"/>
                        </a:rPr>
                        <a:t>identified</a:t>
                      </a:r>
                      <a:r>
                        <a:rPr lang="fr-BE" sz="1300" u="none" strike="noStrike" kern="1200" baseline="0" dirty="0">
                          <a:latin typeface="Ubuntu" panose="020B0504030602030204" pitchFamily="34" charset="0"/>
                        </a:rPr>
                        <a:t> as relevant by at least 1 </a:t>
                      </a:r>
                      <a:r>
                        <a:rPr lang="fr-BE" sz="1300" u="none" strike="noStrike" kern="1200" baseline="0" dirty="0" err="1">
                          <a:latin typeface="Ubuntu" panose="020B0504030602030204" pitchFamily="34" charset="0"/>
                        </a:rPr>
                        <a:t>member</a:t>
                      </a:r>
                      <a:endParaRPr lang="fr-BE" sz="1300" u="none" strike="noStrike" kern="1200" baseline="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300" dirty="0">
                          <a:latin typeface="Ubuntu" panose="020B0504030602030204" pitchFamily="34" charset="0"/>
                        </a:rPr>
                        <a:t>PM</a:t>
                      </a:r>
                      <a:r>
                        <a:rPr lang="fr-BE" sz="1300" baseline="0" dirty="0">
                          <a:latin typeface="Ubuntu" panose="020B0504030602030204" pitchFamily="34" charset="0"/>
                        </a:rPr>
                        <a:t> relevant use</a:t>
                      </a:r>
                      <a:endParaRPr lang="fr-BE" sz="13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300" dirty="0" err="1">
                          <a:latin typeface="Ubuntu" panose="020B0504030602030204" pitchFamily="34" charset="0"/>
                        </a:rPr>
                        <a:t>Scoring</a:t>
                      </a:r>
                      <a:endParaRPr lang="fr-BE" sz="13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71593">
                <a:tc>
                  <a:txBody>
                    <a:bodyPr/>
                    <a:lstStyle/>
                    <a:p>
                      <a:r>
                        <a:rPr lang="fr-BE" sz="1300" u="none" strike="noStrike" kern="1200" baseline="0" dirty="0">
                          <a:latin typeface="Ubuntu" panose="020B0504030602030204" pitchFamily="34" charset="0"/>
                        </a:rPr>
                        <a:t>1-Methyl-2-pyrrolidone (NMP)</a:t>
                      </a:r>
                      <a:endParaRPr lang="fr-BE" sz="13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300" dirty="0" err="1">
                          <a:latin typeface="Ubuntu" panose="020B0504030602030204" pitchFamily="34" charset="0"/>
                        </a:rPr>
                        <a:t>Analytics</a:t>
                      </a:r>
                      <a:endParaRPr lang="fr-BE" sz="13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300" dirty="0">
                          <a:latin typeface="Ubuntu" panose="020B0504030602030204" pitchFamily="34" charset="0"/>
                        </a:rPr>
                        <a:t>28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0008">
                <a:tc>
                  <a:txBody>
                    <a:bodyPr/>
                    <a:lstStyle/>
                    <a:p>
                      <a:r>
                        <a:rPr lang="fr-BE" sz="1300" dirty="0">
                          <a:latin typeface="Ubuntu" panose="020B0504030602030204" pitchFamily="34" charset="0"/>
                        </a:rPr>
                        <a:t>Nitrobenzene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300" dirty="0">
                          <a:latin typeface="Ubuntu" panose="020B0504030602030204" pitchFamily="34" charset="0"/>
                        </a:rPr>
                        <a:t>PM</a:t>
                      </a:r>
                      <a:r>
                        <a:rPr lang="fr-BE" sz="1300" baseline="0" dirty="0">
                          <a:latin typeface="Ubuntu" panose="020B0504030602030204" pitchFamily="34" charset="0"/>
                        </a:rPr>
                        <a:t> production</a:t>
                      </a:r>
                      <a:endParaRPr lang="fr-BE" sz="13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300" dirty="0">
                          <a:latin typeface="Ubuntu" panose="020B0504030602030204" pitchFamily="34" charset="0"/>
                        </a:rPr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4223">
                <a:tc>
                  <a:txBody>
                    <a:bodyPr/>
                    <a:lstStyle/>
                    <a:p>
                      <a:r>
                        <a:rPr lang="fr-BE" sz="1300" dirty="0">
                          <a:latin typeface="Ubuntu" panose="020B0504030602030204" pitchFamily="34" charset="0"/>
                        </a:rPr>
                        <a:t>Cadmium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300" dirty="0">
                          <a:latin typeface="Ubuntu" panose="020B0504030602030204" pitchFamily="34" charset="0"/>
                        </a:rPr>
                        <a:t>May</a:t>
                      </a:r>
                      <a:r>
                        <a:rPr lang="fr-BE" sz="1300" baseline="0" dirty="0">
                          <a:latin typeface="Ubuntu" panose="020B0504030602030204" pitchFamily="34" charset="0"/>
                        </a:rPr>
                        <a:t> </a:t>
                      </a:r>
                      <a:r>
                        <a:rPr lang="fr-BE" sz="1300" baseline="0" dirty="0" err="1">
                          <a:latin typeface="Ubuntu" panose="020B0504030602030204" pitchFamily="34" charset="0"/>
                        </a:rPr>
                        <a:t>be</a:t>
                      </a:r>
                      <a:r>
                        <a:rPr lang="fr-BE" sz="1300" baseline="0" dirty="0">
                          <a:latin typeface="Ubuntu" panose="020B0504030602030204" pitchFamily="34" charset="0"/>
                        </a:rPr>
                        <a:t> </a:t>
                      </a:r>
                      <a:r>
                        <a:rPr lang="fr-BE" sz="1300" baseline="0" dirty="0" err="1">
                          <a:latin typeface="Ubuntu" panose="020B0504030602030204" pitchFamily="34" charset="0"/>
                        </a:rPr>
                        <a:t>p</a:t>
                      </a:r>
                      <a:r>
                        <a:rPr lang="fr-BE" sz="1300" dirty="0" err="1">
                          <a:latin typeface="Ubuntu" panose="020B0504030602030204" pitchFamily="34" charset="0"/>
                        </a:rPr>
                        <a:t>resent</a:t>
                      </a:r>
                      <a:r>
                        <a:rPr lang="fr-BE" sz="1300" dirty="0">
                          <a:latin typeface="Ubuntu" panose="020B0504030602030204" pitchFamily="34" charset="0"/>
                        </a:rPr>
                        <a:t> in </a:t>
                      </a:r>
                      <a:r>
                        <a:rPr lang="fr-BE" sz="1300" dirty="0" err="1">
                          <a:latin typeface="Ubuntu" panose="020B0504030602030204" pitchFamily="34" charset="0"/>
                        </a:rPr>
                        <a:t>feeds</a:t>
                      </a:r>
                      <a:r>
                        <a:rPr lang="fr-BE" sz="1300" dirty="0">
                          <a:latin typeface="Ubuntu" panose="020B0504030602030204" pitchFamily="34" charset="0"/>
                        </a:rPr>
                        <a:t>,</a:t>
                      </a:r>
                      <a:r>
                        <a:rPr lang="fr-BE" sz="1300" baseline="0" dirty="0">
                          <a:latin typeface="Ubuntu" panose="020B0504030602030204" pitchFamily="34" charset="0"/>
                        </a:rPr>
                        <a:t> </a:t>
                      </a:r>
                      <a:r>
                        <a:rPr lang="fr-BE" sz="1300" baseline="0" dirty="0" err="1">
                          <a:latin typeface="Ubuntu" panose="020B0504030602030204" pitchFamily="34" charset="0"/>
                        </a:rPr>
                        <a:t>refinables</a:t>
                      </a:r>
                      <a:r>
                        <a:rPr lang="fr-BE" sz="1300" baseline="0" dirty="0">
                          <a:latin typeface="Ubuntu" panose="020B0504030602030204" pitchFamily="34" charset="0"/>
                        </a:rPr>
                        <a:t>, by-</a:t>
                      </a:r>
                      <a:r>
                        <a:rPr lang="fr-BE" sz="1300" baseline="0" dirty="0" err="1">
                          <a:latin typeface="Ubuntu" panose="020B0504030602030204" pitchFamily="34" charset="0"/>
                        </a:rPr>
                        <a:t>product</a:t>
                      </a:r>
                      <a:endParaRPr lang="fr-BE" sz="13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300" dirty="0">
                          <a:latin typeface="Ubuntu" panose="020B0504030602030204" pitchFamily="34" charset="0"/>
                        </a:rPr>
                        <a:t>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80008">
                <a:tc>
                  <a:txBody>
                    <a:bodyPr/>
                    <a:lstStyle/>
                    <a:p>
                      <a:r>
                        <a:rPr lang="fr-BE" sz="1300" dirty="0">
                          <a:latin typeface="Ubuntu" panose="020B0504030602030204" pitchFamily="34" charset="0"/>
                        </a:rPr>
                        <a:t>Hydrazine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300" dirty="0">
                          <a:latin typeface="Ubuntu" panose="020B0504030602030204" pitchFamily="34" charset="0"/>
                        </a:rPr>
                        <a:t>PM production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300" dirty="0">
                          <a:latin typeface="Ubuntu" panose="020B0504030602030204" pitchFamily="34" charset="0"/>
                        </a:rPr>
                        <a:t>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95193">
                <a:tc>
                  <a:txBody>
                    <a:bodyPr/>
                    <a:lstStyle/>
                    <a:p>
                      <a:r>
                        <a:rPr lang="fr-BE" sz="1200" dirty="0">
                          <a:latin typeface="Ubuntu" panose="020B0504030602030204" pitchFamily="34" charset="0"/>
                        </a:rPr>
                        <a:t>Lead </a:t>
                      </a:r>
                      <a:r>
                        <a:rPr lang="fr-BE" sz="1200" dirty="0" err="1">
                          <a:latin typeface="Ubuntu" panose="020B0504030602030204" pitchFamily="34" charset="0"/>
                        </a:rPr>
                        <a:t>dinitrate</a:t>
                      </a:r>
                      <a:endParaRPr lang="fr-BE" sz="12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Ubuntu" panose="020B0504030602030204" pitchFamily="34" charset="0"/>
                        </a:rPr>
                        <a:t>Used in gold cyanidation and in catalysts; additive for galvanic baths</a:t>
                      </a:r>
                      <a:endParaRPr lang="fr-BE" sz="12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300" dirty="0">
                          <a:latin typeface="Ubuntu" panose="020B0504030602030204" pitchFamily="34" charset="0"/>
                        </a:rPr>
                        <a:t>13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18598">
                <a:tc>
                  <a:txBody>
                    <a:bodyPr/>
                    <a:lstStyle/>
                    <a:p>
                      <a:r>
                        <a:rPr lang="fr-BE" sz="1200" dirty="0" err="1">
                          <a:latin typeface="Ubuntu" panose="020B0504030602030204" pitchFamily="34" charset="0"/>
                        </a:rPr>
                        <a:t>Phenolphtalein</a:t>
                      </a:r>
                      <a:endParaRPr lang="fr-BE" sz="12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200" dirty="0" err="1">
                          <a:latin typeface="Ubuntu" panose="020B0504030602030204" pitchFamily="34" charset="0"/>
                        </a:rPr>
                        <a:t>Analytics</a:t>
                      </a:r>
                      <a:endParaRPr lang="fr-BE" sz="12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300" dirty="0">
                          <a:latin typeface="Ubuntu" panose="020B0504030602030204" pitchFamily="34" charset="0"/>
                        </a:rPr>
                        <a:t>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185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200" b="0" i="0" u="none" strike="noStrike" kern="1200" baseline="0" dirty="0" err="1">
                          <a:solidFill>
                            <a:schemeClr val="dk1"/>
                          </a:solidFill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Trilead</a:t>
                      </a:r>
                      <a:r>
                        <a:rPr lang="fr-BE" sz="1200" b="0" i="0" u="none" strike="noStrike" kern="1200" baseline="0" dirty="0">
                          <a:solidFill>
                            <a:schemeClr val="dk1"/>
                          </a:solidFill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 bis(carbonate)</a:t>
                      </a:r>
                      <a:r>
                        <a:rPr lang="fr-BE" sz="1200" b="0" i="0" u="none" strike="noStrike" kern="1200" baseline="0" dirty="0" err="1">
                          <a:solidFill>
                            <a:schemeClr val="dk1"/>
                          </a:solidFill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dihydroxide</a:t>
                      </a:r>
                      <a:r>
                        <a:rPr lang="fr-BE" sz="1200" b="0" i="0" u="none" strike="noStrike" kern="1200" baseline="0" dirty="0">
                          <a:solidFill>
                            <a:schemeClr val="dk1"/>
                          </a:solidFill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 	</a:t>
                      </a:r>
                    </a:p>
                    <a:p>
                      <a:endParaRPr lang="fr-BE" sz="12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200" dirty="0">
                          <a:latin typeface="Ubuntu" panose="020B0504030602030204" pitchFamily="34" charset="0"/>
                        </a:rPr>
                        <a:t>PM </a:t>
                      </a:r>
                      <a:r>
                        <a:rPr lang="fr-BE" sz="1200" dirty="0" err="1">
                          <a:latin typeface="Ubuntu" panose="020B0504030602030204" pitchFamily="34" charset="0"/>
                        </a:rPr>
                        <a:t>smelting</a:t>
                      </a:r>
                      <a:endParaRPr lang="fr-BE" sz="12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300" dirty="0">
                          <a:latin typeface="Ubuntu" panose="020B0504030602030204" pitchFamily="34" charset="0"/>
                        </a:rPr>
                        <a:t>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644156">
                <a:tc>
                  <a:txBody>
                    <a:bodyPr/>
                    <a:lstStyle/>
                    <a:p>
                      <a:r>
                        <a:rPr lang="fr-BE" sz="1200" dirty="0">
                          <a:latin typeface="Ubuntu" panose="020B0504030602030204" pitchFamily="34" charset="0"/>
                        </a:rPr>
                        <a:t>Cadmium </a:t>
                      </a:r>
                      <a:r>
                        <a:rPr lang="fr-BE" sz="1200" dirty="0" err="1">
                          <a:latin typeface="Ubuntu" panose="020B0504030602030204" pitchFamily="34" charset="0"/>
                        </a:rPr>
                        <a:t>chloride</a:t>
                      </a:r>
                      <a:endParaRPr lang="fr-BE" sz="12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Ubuntu" panose="020B0504030602030204" pitchFamily="34" charset="0"/>
                        </a:rPr>
                        <a:t>PM refining: not used, but can be present in feeds and </a:t>
                      </a:r>
                      <a:r>
                        <a:rPr lang="en-US" sz="1200" dirty="0" err="1">
                          <a:latin typeface="Ubuntu" panose="020B0504030602030204" pitchFamily="34" charset="0"/>
                        </a:rPr>
                        <a:t>refinables</a:t>
                      </a:r>
                      <a:r>
                        <a:rPr lang="en-US" sz="1200" dirty="0">
                          <a:latin typeface="Ubuntu" panose="020B0504030602030204" pitchFamily="34" charset="0"/>
                        </a:rPr>
                        <a:t>; </a:t>
                      </a:r>
                    </a:p>
                    <a:p>
                      <a:r>
                        <a:rPr lang="en-US" sz="1200" dirty="0">
                          <a:latin typeface="Ubuntu" panose="020B0504030602030204" pitchFamily="34" charset="0"/>
                        </a:rPr>
                        <a:t>R&amp;D</a:t>
                      </a:r>
                      <a:endParaRPr lang="fr-BE" sz="12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300" dirty="0">
                          <a:latin typeface="Ubuntu" panose="020B0504030602030204" pitchFamily="34" charset="0"/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18598">
                <a:tc>
                  <a:txBody>
                    <a:bodyPr/>
                    <a:lstStyle/>
                    <a:p>
                      <a:r>
                        <a:rPr lang="fr-BE" sz="1200" dirty="0">
                          <a:latin typeface="Ubuntu" panose="020B0504030602030204" pitchFamily="34" charset="0"/>
                        </a:rPr>
                        <a:t>Lead </a:t>
                      </a:r>
                      <a:r>
                        <a:rPr lang="fr-BE" sz="1200" dirty="0" err="1">
                          <a:latin typeface="Ubuntu" panose="020B0504030602030204" pitchFamily="34" charset="0"/>
                        </a:rPr>
                        <a:t>oxide</a:t>
                      </a:r>
                      <a:r>
                        <a:rPr lang="fr-BE" sz="1200" dirty="0">
                          <a:latin typeface="Ubuntu" panose="020B0504030602030204" pitchFamily="34" charset="0"/>
                        </a:rPr>
                        <a:t> sulfate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Ubuntu" panose="020B0504030602030204" pitchFamily="34" charset="0"/>
                        </a:rPr>
                        <a:t>Additive for galvanic baths, analytics</a:t>
                      </a:r>
                      <a:endParaRPr lang="fr-BE" sz="12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300" dirty="0">
                          <a:latin typeface="Ubuntu" panose="020B0504030602030204" pitchFamily="34" charset="0"/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SVHC Roadmap WG- 20 April 2016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52" y="907435"/>
            <a:ext cx="8512747" cy="4996545"/>
          </a:xfrm>
        </p:spPr>
        <p:txBody>
          <a:bodyPr>
            <a:noAutofit/>
          </a:bodyPr>
          <a:lstStyle/>
          <a:p>
            <a:pPr marL="17100" lvl="1" indent="0">
              <a:spcBef>
                <a:spcPts val="1600"/>
              </a:spcBef>
              <a:buNone/>
            </a:pPr>
            <a:endParaRPr lang="en-GB" sz="2000" dirty="0">
              <a:solidFill>
                <a:srgbClr val="FF0000"/>
              </a:solidFill>
            </a:endParaRPr>
          </a:p>
          <a:p>
            <a:pPr marL="360000" lvl="1" indent="-342900">
              <a:spcBef>
                <a:spcPts val="1600"/>
              </a:spcBef>
            </a:pPr>
            <a:endParaRPr lang="en-GB" sz="2000" dirty="0">
              <a:solidFill>
                <a:srgbClr val="FF0000"/>
              </a:solidFill>
            </a:endParaRPr>
          </a:p>
          <a:p>
            <a:pPr marL="360000" lvl="1" indent="-342900">
              <a:spcBef>
                <a:spcPts val="1600"/>
              </a:spcBef>
            </a:pPr>
            <a:endParaRPr lang="en-GB" sz="2000" dirty="0">
              <a:solidFill>
                <a:srgbClr val="FF0000"/>
              </a:solidFill>
            </a:endParaRPr>
          </a:p>
          <a:p>
            <a:pPr marL="360000" lvl="1" indent="-342900">
              <a:spcBef>
                <a:spcPts val="1600"/>
              </a:spcBef>
            </a:pPr>
            <a:endParaRPr lang="en-GB" sz="2000" dirty="0">
              <a:solidFill>
                <a:srgbClr val="808184"/>
              </a:solidFill>
            </a:endParaRPr>
          </a:p>
          <a:p>
            <a:pPr marL="360000" lvl="1" indent="-342900">
              <a:spcBef>
                <a:spcPts val="1600"/>
              </a:spcBef>
            </a:pPr>
            <a:endParaRPr lang="en-GB" sz="2000" dirty="0">
              <a:solidFill>
                <a:srgbClr val="808184"/>
              </a:solidFill>
            </a:endParaRPr>
          </a:p>
          <a:p>
            <a:pPr marL="360000" lvl="1" indent="-342900">
              <a:spcBef>
                <a:spcPts val="1600"/>
              </a:spcBef>
            </a:pPr>
            <a:endParaRPr lang="en-GB" sz="2000" dirty="0">
              <a:solidFill>
                <a:srgbClr val="808184"/>
              </a:solidFill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en-GB" sz="2000" dirty="0">
              <a:solidFill>
                <a:srgbClr val="808184"/>
              </a:solidFill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en-GB" sz="2000" dirty="0">
              <a:solidFill>
                <a:srgbClr val="808184"/>
              </a:solidFill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en-GB" sz="2000" dirty="0">
              <a:solidFill>
                <a:srgbClr val="808184"/>
              </a:solidFill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en-GB" sz="2000" dirty="0">
              <a:solidFill>
                <a:srgbClr val="808184"/>
              </a:solidFill>
            </a:endParaRPr>
          </a:p>
          <a:p>
            <a:pPr marL="360000" lvl="1" indent="-342900">
              <a:spcBef>
                <a:spcPts val="1600"/>
              </a:spcBef>
            </a:pPr>
            <a:endParaRPr lang="en-GB" sz="2000" dirty="0">
              <a:solidFill>
                <a:srgbClr val="808184"/>
              </a:solidFill>
            </a:endParaRPr>
          </a:p>
          <a:p>
            <a:pPr marL="360000" lvl="1" indent="-342900">
              <a:spcBef>
                <a:spcPts val="1600"/>
              </a:spcBef>
            </a:pPr>
            <a:endParaRPr lang="en-GB" sz="2000" dirty="0">
              <a:solidFill>
                <a:srgbClr val="808184"/>
              </a:solidFill>
            </a:endParaRPr>
          </a:p>
          <a:p>
            <a:pPr marL="360000" lvl="1" indent="-342900">
              <a:spcBef>
                <a:spcPts val="1600"/>
              </a:spcBef>
            </a:pPr>
            <a:endParaRPr lang="en-GB" sz="2000" dirty="0">
              <a:solidFill>
                <a:srgbClr val="808184"/>
              </a:solidFill>
            </a:endParaRPr>
          </a:p>
          <a:p>
            <a:pPr marL="360000" lvl="1" indent="-342900">
              <a:spcBef>
                <a:spcPts val="1600"/>
              </a:spcBef>
            </a:pPr>
            <a:endParaRPr lang="en-GB" sz="2000" dirty="0">
              <a:solidFill>
                <a:srgbClr val="808184"/>
              </a:solidFill>
            </a:endParaRPr>
          </a:p>
          <a:p>
            <a:pPr marL="360000" lvl="1" indent="-342900">
              <a:spcBef>
                <a:spcPts val="1600"/>
              </a:spcBef>
            </a:pPr>
            <a:endParaRPr lang="en-GB" sz="2000" dirty="0">
              <a:solidFill>
                <a:srgbClr val="808184"/>
              </a:solidFill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nl-BE" sz="2000" dirty="0">
              <a:solidFill>
                <a:srgbClr val="FF0000"/>
              </a:solidFill>
              <a:latin typeface="Ubuntu" charset="0"/>
              <a:ea typeface="Ubuntu" charset="0"/>
              <a:cs typeface="Ubuntu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36777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52" y="1185338"/>
            <a:ext cx="8512747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en-GB" sz="2000" dirty="0" err="1">
                <a:solidFill>
                  <a:srgbClr val="808184"/>
                </a:solidFill>
              </a:rPr>
              <a:t>Eurometaux</a:t>
            </a:r>
            <a:r>
              <a:rPr lang="en-GB" sz="2000" dirty="0">
                <a:solidFill>
                  <a:srgbClr val="808184"/>
                </a:solidFill>
              </a:rPr>
              <a:t> workshop on intermediate or article status                                              for 8</a:t>
            </a:r>
            <a:r>
              <a:rPr lang="en-GB" sz="2000" baseline="30000" dirty="0">
                <a:solidFill>
                  <a:srgbClr val="808184"/>
                </a:solidFill>
              </a:rPr>
              <a:t>th</a:t>
            </a:r>
            <a:r>
              <a:rPr lang="en-GB" sz="2000" dirty="0">
                <a:solidFill>
                  <a:srgbClr val="808184"/>
                </a:solidFill>
              </a:rPr>
              <a:t> list substances to take place early 2017</a:t>
            </a:r>
          </a:p>
          <a:p>
            <a:pPr marL="360000" lvl="1" indent="-342900">
              <a:spcBef>
                <a:spcPts val="1600"/>
              </a:spcBef>
            </a:pPr>
            <a:endParaRPr lang="en-GB" sz="2000" dirty="0">
              <a:solidFill>
                <a:srgbClr val="808184"/>
              </a:solidFill>
            </a:endParaRPr>
          </a:p>
          <a:p>
            <a:pPr marL="360000" lvl="1" indent="-342900">
              <a:spcBef>
                <a:spcPts val="1600"/>
              </a:spcBef>
            </a:pPr>
            <a:endParaRPr lang="en-GB" sz="2000" dirty="0">
              <a:solidFill>
                <a:srgbClr val="808184"/>
              </a:solidFill>
            </a:endParaRPr>
          </a:p>
          <a:p>
            <a:pPr marL="360000" lvl="1" indent="-342900">
              <a:spcBef>
                <a:spcPts val="1600"/>
              </a:spcBef>
            </a:pPr>
            <a:endParaRPr lang="en-GB" sz="2000" dirty="0">
              <a:solidFill>
                <a:srgbClr val="808184"/>
              </a:solidFill>
            </a:endParaRPr>
          </a:p>
          <a:p>
            <a:pPr marL="360000" lvl="1" indent="-342900">
              <a:spcBef>
                <a:spcPts val="1600"/>
              </a:spcBef>
            </a:pPr>
            <a:endParaRPr lang="en-GB" sz="2000" dirty="0">
              <a:solidFill>
                <a:srgbClr val="808184"/>
              </a:solidFill>
            </a:endParaRPr>
          </a:p>
          <a:p>
            <a:pPr marL="360000" lvl="1" indent="-342900">
              <a:spcBef>
                <a:spcPts val="1600"/>
              </a:spcBef>
            </a:pPr>
            <a:endParaRPr lang="en-GB" sz="2000" dirty="0">
              <a:solidFill>
                <a:srgbClr val="808184"/>
              </a:solidFill>
            </a:endParaRPr>
          </a:p>
          <a:p>
            <a:pPr marL="360000" lvl="1" indent="-342900">
              <a:spcBef>
                <a:spcPts val="1600"/>
              </a:spcBef>
            </a:pPr>
            <a:endParaRPr lang="en-GB" sz="2000" dirty="0">
              <a:solidFill>
                <a:srgbClr val="808184"/>
              </a:solidFill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nl-BE" sz="2000" dirty="0">
              <a:solidFill>
                <a:srgbClr val="FF0000"/>
              </a:solidFill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t>31</a:t>
            </a:fld>
            <a:endParaRPr lang="en-GB" dirty="0"/>
          </a:p>
        </p:txBody>
      </p:sp>
      <p:pic>
        <p:nvPicPr>
          <p:cNvPr id="7" name="Picture 4" descr="Résultat de recherche d'images pour &quot;eight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1110" y="261076"/>
            <a:ext cx="1614289" cy="1292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Eurometaux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workshop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304223" y="2934118"/>
            <a:ext cx="6262093" cy="74949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BE" sz="2400" b="1" dirty="0" err="1">
                <a:solidFill>
                  <a:srgbClr val="FFC000"/>
                </a:solidFill>
              </a:rPr>
              <a:t>Already</a:t>
            </a:r>
            <a:r>
              <a:rPr lang="fr-BE" sz="2400" b="1" dirty="0">
                <a:solidFill>
                  <a:srgbClr val="FFC000"/>
                </a:solidFill>
              </a:rPr>
              <a:t> suggestions of </a:t>
            </a:r>
            <a:r>
              <a:rPr lang="fr-BE" sz="2400" b="1" dirty="0" err="1">
                <a:solidFill>
                  <a:srgbClr val="FFC000"/>
                </a:solidFill>
              </a:rPr>
              <a:t>potential</a:t>
            </a:r>
            <a:r>
              <a:rPr lang="fr-BE" sz="2400" b="1" dirty="0">
                <a:solidFill>
                  <a:srgbClr val="FFC000"/>
                </a:solidFill>
              </a:rPr>
              <a:t> </a:t>
            </a:r>
            <a:r>
              <a:rPr lang="fr-BE" sz="2400" b="1" dirty="0" err="1">
                <a:solidFill>
                  <a:srgbClr val="FFC000"/>
                </a:solidFill>
              </a:rPr>
              <a:t>intermediate</a:t>
            </a:r>
            <a:r>
              <a:rPr lang="fr-BE" sz="2400" b="1" dirty="0">
                <a:solidFill>
                  <a:srgbClr val="FFC000"/>
                </a:solidFill>
              </a:rPr>
              <a:t> uses  to </a:t>
            </a:r>
            <a:r>
              <a:rPr lang="fr-BE" sz="2400" b="1" dirty="0" err="1">
                <a:solidFill>
                  <a:srgbClr val="FFC000"/>
                </a:solidFill>
              </a:rPr>
              <a:t>be</a:t>
            </a:r>
            <a:r>
              <a:rPr lang="fr-BE" sz="2400" b="1" dirty="0">
                <a:solidFill>
                  <a:srgbClr val="FFC000"/>
                </a:solidFill>
              </a:rPr>
              <a:t> </a:t>
            </a:r>
            <a:r>
              <a:rPr lang="fr-BE" sz="2400" b="1" dirty="0" err="1">
                <a:solidFill>
                  <a:srgbClr val="FFC000"/>
                </a:solidFill>
              </a:rPr>
              <a:t>discussed</a:t>
            </a:r>
            <a:r>
              <a:rPr lang="fr-BE" sz="2400" b="1" dirty="0">
                <a:solidFill>
                  <a:srgbClr val="FFC000"/>
                </a:solidFill>
              </a:rPr>
              <a:t> </a:t>
            </a:r>
            <a:r>
              <a:rPr lang="fr-BE" sz="2400" b="1" dirty="0" err="1">
                <a:solidFill>
                  <a:srgbClr val="FFC000"/>
                </a:solidFill>
              </a:rPr>
              <a:t>with</a:t>
            </a:r>
            <a:r>
              <a:rPr lang="fr-BE" sz="2400" b="1" dirty="0">
                <a:solidFill>
                  <a:srgbClr val="FFC000"/>
                </a:solidFill>
              </a:rPr>
              <a:t> ECHA?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SVHC Roadmap WG- 20 April 2016</a:t>
            </a:r>
          </a:p>
        </p:txBody>
      </p:sp>
      <p:pic>
        <p:nvPicPr>
          <p:cNvPr id="11" name="Picture 10" descr="Question Mark Concept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591" y="4142096"/>
            <a:ext cx="2857500" cy="15811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719543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itle 42"/>
          <p:cNvSpPr>
            <a:spLocks noGrp="1"/>
          </p:cNvSpPr>
          <p:nvPr>
            <p:ph type="ctrTitle"/>
          </p:nvPr>
        </p:nvSpPr>
        <p:spPr>
          <a:xfrm>
            <a:off x="1416909" y="3533067"/>
            <a:ext cx="7354329" cy="1329936"/>
          </a:xfrm>
        </p:spPr>
        <p:txBody>
          <a:bodyPr/>
          <a:lstStyle/>
          <a:p>
            <a:r>
              <a:rPr lang="en-US" dirty="0"/>
              <a:t>Update on </a:t>
            </a:r>
            <a:r>
              <a:rPr lang="en-US" dirty="0" err="1"/>
              <a:t>Eurometaux</a:t>
            </a:r>
            <a:r>
              <a:rPr lang="en-US" dirty="0"/>
              <a:t> work</a:t>
            </a:r>
          </a:p>
        </p:txBody>
      </p:sp>
      <p:pic>
        <p:nvPicPr>
          <p:cNvPr id="7170" name="Picture 2" descr="http://www.etpsmr.org/wp-content/uploads/2015/02/Eurometaux-for-Web-260x14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512" y="0"/>
            <a:ext cx="2909943" cy="1622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99192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RMOA Guidance 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28961" y="1049918"/>
            <a:ext cx="8104849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de-DE" sz="20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</a:rPr>
              <a:t>Non-regulatory tool </a:t>
            </a:r>
            <a:r>
              <a:rPr lang="de-DE" sz="2000" dirty="0">
                <a:solidFill>
                  <a:srgbClr val="808184"/>
                </a:solidFill>
                <a:latin typeface="Ubuntu" panose="020B0504030602030204" pitchFamily="34" charset="0"/>
                <a:ea typeface="Ubuntu" charset="0"/>
              </a:rPr>
              <a:t>introduced by Member States „</a:t>
            </a:r>
            <a:r>
              <a:rPr lang="en-GB" sz="2000" i="1" dirty="0">
                <a:latin typeface="Ubuntu" panose="020B0504030602030204" pitchFamily="34" charset="0"/>
              </a:rPr>
              <a:t>helping to define the need for and best Risk Management choice”</a:t>
            </a:r>
          </a:p>
          <a:p>
            <a:pPr marL="360000" lvl="1" indent="-342900">
              <a:spcBef>
                <a:spcPts val="1600"/>
              </a:spcBef>
            </a:pPr>
            <a:r>
              <a:rPr lang="en-GB" sz="2000" dirty="0">
                <a:latin typeface="Ubuntu" panose="020B0504030602030204" pitchFamily="34" charset="0"/>
              </a:rPr>
              <a:t>Originally mainly applied for authorisation (Authorisation vs. Restriction) but broadened its scope to other RMMs including non-REACH related tools</a:t>
            </a:r>
          </a:p>
          <a:p>
            <a:pPr marL="17100" lvl="1" indent="0">
              <a:spcBef>
                <a:spcPts val="1600"/>
              </a:spcBef>
              <a:buNone/>
            </a:pPr>
            <a:endParaRPr lang="de-DE" sz="2000" dirty="0">
              <a:solidFill>
                <a:srgbClr val="808184"/>
              </a:solidFill>
              <a:ea typeface="Ubuntu" charset="0"/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de-DE" sz="2000" dirty="0">
              <a:solidFill>
                <a:srgbClr val="808184"/>
              </a:solidFill>
              <a:ea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  <a:buFont typeface="+mj-lt"/>
              <a:buAutoNum type="arabicPeriod"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prstClr val="black">
                    <a:tint val="75000"/>
                  </a:prstClr>
                </a:solidFill>
              </a:rPr>
              <a:t>SVHC Roadmap WG- 20 April 2016</a:t>
            </a:r>
          </a:p>
        </p:txBody>
      </p:sp>
      <p:pic>
        <p:nvPicPr>
          <p:cNvPr id="10" name="Picture 9"/>
          <p:cNvPicPr/>
          <p:nvPr/>
        </p:nvPicPr>
        <p:blipFill rotWithShape="1">
          <a:blip r:embed="rId3"/>
          <a:srcRect l="32604" t="37500" r="47552" b="33056"/>
          <a:stretch/>
        </p:blipFill>
        <p:spPr bwMode="auto">
          <a:xfrm>
            <a:off x="1909304" y="2743198"/>
            <a:ext cx="5320143" cy="32779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683056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RMOA Guidance 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28961" y="1049918"/>
            <a:ext cx="8104849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en-GB" sz="2000" dirty="0">
                <a:latin typeface="Ubuntu" panose="020B0504030602030204" pitchFamily="34" charset="0"/>
              </a:rPr>
              <a:t>An </a:t>
            </a:r>
            <a:r>
              <a:rPr lang="en-GB" sz="2000" dirty="0" err="1">
                <a:latin typeface="Ubuntu" panose="020B0504030602030204" pitchFamily="34" charset="0"/>
              </a:rPr>
              <a:t>RMOa</a:t>
            </a:r>
            <a:r>
              <a:rPr lang="en-GB" sz="2000" dirty="0">
                <a:latin typeface="Ubuntu" panose="020B0504030602030204" pitchFamily="34" charset="0"/>
              </a:rPr>
              <a:t> intention by a Member State or ECHA is usually pre-announced on the </a:t>
            </a:r>
            <a:r>
              <a:rPr lang="en-GB" sz="2000" b="1" dirty="0">
                <a:solidFill>
                  <a:srgbClr val="FFC000"/>
                </a:solidFill>
                <a:latin typeface="Ubuntu" panose="020B0504030602030204" pitchFamily="34" charset="0"/>
              </a:rPr>
              <a:t>PACT list</a:t>
            </a:r>
            <a:endParaRPr lang="fr-BE" sz="2000" dirty="0">
              <a:latin typeface="Ubuntu" panose="020B0504030602030204" pitchFamily="34" charset="0"/>
            </a:endParaRPr>
          </a:p>
          <a:p>
            <a:pPr marL="360000" lvl="1" indent="-342900">
              <a:spcBef>
                <a:spcPts val="1600"/>
              </a:spcBef>
            </a:pPr>
            <a:r>
              <a:rPr lang="en-GB" sz="2000" b="1" dirty="0">
                <a:solidFill>
                  <a:srgbClr val="FFC000"/>
                </a:solidFill>
                <a:latin typeface="Ubuntu" panose="020B0504030602030204" pitchFamily="34" charset="0"/>
              </a:rPr>
              <a:t>Improvement of REACH </a:t>
            </a:r>
            <a:r>
              <a:rPr lang="en-GB" sz="2000" dirty="0">
                <a:latin typeface="Ubuntu" panose="020B0504030602030204" pitchFamily="34" charset="0"/>
              </a:rPr>
              <a:t>given it helps to decide for RMM in a more structural and transparent way</a:t>
            </a:r>
          </a:p>
          <a:p>
            <a:pPr marL="360000" lvl="1" indent="-342900">
              <a:spcBef>
                <a:spcPts val="1600"/>
              </a:spcBef>
            </a:pPr>
            <a:r>
              <a:rPr lang="en-GB" sz="2000" b="1" dirty="0">
                <a:solidFill>
                  <a:srgbClr val="808184"/>
                </a:solidFill>
                <a:latin typeface="Ubuntu" panose="020B0504030602030204" pitchFamily="34" charset="0"/>
              </a:rPr>
              <a:t>However, a shortcoming</a:t>
            </a:r>
            <a:r>
              <a:rPr lang="en-GB" sz="2000" dirty="0">
                <a:solidFill>
                  <a:srgbClr val="808184"/>
                </a:solidFill>
                <a:latin typeface="Ubuntu" panose="020B0504030602030204" pitchFamily="34" charset="0"/>
              </a:rPr>
              <a:t>: </a:t>
            </a:r>
            <a:r>
              <a:rPr lang="en-GB" sz="2000" b="1" dirty="0">
                <a:solidFill>
                  <a:srgbClr val="FFC000"/>
                </a:solidFill>
                <a:latin typeface="Ubuntu" panose="020B0504030602030204" pitchFamily="34" charset="0"/>
              </a:rPr>
              <a:t>no common methodology</a:t>
            </a:r>
            <a:endParaRPr lang="fr-BE" sz="2000" b="1" dirty="0">
              <a:solidFill>
                <a:srgbClr val="FFC000"/>
              </a:solidFill>
              <a:latin typeface="Ubuntu" panose="020B0504030602030204" pitchFamily="34" charset="0"/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de-DE" sz="2000" dirty="0">
              <a:solidFill>
                <a:srgbClr val="808184"/>
              </a:solidFill>
              <a:latin typeface="Ubuntu" panose="020B0504030602030204" pitchFamily="34" charset="0"/>
              <a:ea typeface="Ubuntu" charset="0"/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de-DE" sz="2000" dirty="0">
              <a:solidFill>
                <a:srgbClr val="808184"/>
              </a:solidFill>
              <a:latin typeface="Ubuntu" panose="020B0504030602030204" pitchFamily="34" charset="0"/>
              <a:ea typeface="Ubuntu" charset="0"/>
            </a:endParaRPr>
          </a:p>
          <a:p>
            <a:pPr marL="17100" lvl="1" indent="0">
              <a:spcBef>
                <a:spcPts val="1600"/>
              </a:spcBef>
              <a:buNone/>
            </a:pPr>
            <a:r>
              <a:rPr lang="de-DE" sz="2000" b="1" i="1" dirty="0">
                <a:solidFill>
                  <a:srgbClr val="808184"/>
                </a:solidFill>
                <a:latin typeface="Ubuntu" panose="020B0504030602030204" pitchFamily="34" charset="0"/>
                <a:ea typeface="Ubuntu" charset="0"/>
              </a:rPr>
              <a:t>   PMC conducted an RMOA for Chloroplatinates in 2015!</a:t>
            </a:r>
          </a:p>
          <a:p>
            <a:pPr marL="17100" lvl="1" indent="0">
              <a:spcBef>
                <a:spcPts val="1600"/>
              </a:spcBef>
              <a:buNone/>
            </a:pPr>
            <a:endParaRPr lang="de-DE" sz="2000" dirty="0">
              <a:solidFill>
                <a:srgbClr val="808184"/>
              </a:solidFill>
              <a:latin typeface="Ubuntu" panose="020B0504030602030204" pitchFamily="34" charset="0"/>
              <a:ea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de-DE" sz="2000" dirty="0">
              <a:solidFill>
                <a:srgbClr val="808184"/>
              </a:solidFill>
              <a:ea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  <a:buFont typeface="+mj-lt"/>
              <a:buAutoNum type="arabicPeriod"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prstClr val="black">
                    <a:tint val="75000"/>
                  </a:prstClr>
                </a:solidFill>
              </a:rPr>
              <a:t>SVHC Roadmap WG- 20 April 2016</a:t>
            </a:r>
          </a:p>
        </p:txBody>
      </p:sp>
      <p:pic>
        <p:nvPicPr>
          <p:cNvPr id="9" name="Picture 2" descr="http://brainsyndicate.files.wordpress.com/2010/10/thumbs.jpg?w=190&amp;h=26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82" y="3695485"/>
            <a:ext cx="537433" cy="749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brainsyndicate.files.wordpress.com/2010/10/thumbs.jpg?w=190&amp;h=26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83" y="1685701"/>
            <a:ext cx="537433" cy="749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37031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RMOA Guidance 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02652" y="1185338"/>
            <a:ext cx="8512747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de-DE" sz="2000" dirty="0">
                <a:solidFill>
                  <a:srgbClr val="808184"/>
                </a:solidFill>
                <a:latin typeface="Ubuntu" panose="020B0504030602030204" pitchFamily="34" charset="0"/>
                <a:ea typeface="Ubuntu" charset="0"/>
              </a:rPr>
              <a:t>Eurometaux RMOA guidance finalised early 2016 and to be presented to ECHA mid 2016</a:t>
            </a:r>
          </a:p>
          <a:p>
            <a:pPr marL="360000" lvl="1" indent="-342900">
              <a:spcBef>
                <a:spcPts val="1600"/>
              </a:spcBef>
            </a:pPr>
            <a:r>
              <a:rPr lang="de-DE" sz="2000" dirty="0">
                <a:solidFill>
                  <a:srgbClr val="808184"/>
                </a:solidFill>
                <a:latin typeface="Ubuntu" panose="020B0504030602030204" pitchFamily="34" charset="0"/>
                <a:ea typeface="Ubuntu" charset="0"/>
              </a:rPr>
              <a:t>Objectives:</a:t>
            </a:r>
          </a:p>
          <a:p>
            <a:pPr marL="817200" lvl="2" indent="-342900">
              <a:spcBef>
                <a:spcPts val="1600"/>
              </a:spcBef>
            </a:pPr>
            <a:r>
              <a:rPr lang="de-DE" sz="16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</a:rPr>
              <a:t>Common methodology </a:t>
            </a:r>
            <a:r>
              <a:rPr lang="de-DE" sz="1600" dirty="0">
                <a:solidFill>
                  <a:srgbClr val="808184"/>
                </a:solidFill>
                <a:latin typeface="Ubuntu" panose="020B0504030602030204" pitchFamily="34" charset="0"/>
                <a:ea typeface="Ubuntu" charset="0"/>
              </a:rPr>
              <a:t>for Industry but possibly also ECHA and Member states </a:t>
            </a:r>
            <a:r>
              <a:rPr lang="en-GB" sz="1600" dirty="0">
                <a:latin typeface="Ubuntu" panose="020B0504030602030204" pitchFamily="34" charset="0"/>
              </a:rPr>
              <a:t>based on potential efficiency and efficacy of the RMM</a:t>
            </a:r>
            <a:endParaRPr lang="de-DE" sz="1600" dirty="0">
              <a:solidFill>
                <a:srgbClr val="808184"/>
              </a:solidFill>
              <a:latin typeface="Ubuntu" panose="020B0504030602030204" pitchFamily="34" charset="0"/>
              <a:ea typeface="Ubuntu" charset="0"/>
            </a:endParaRPr>
          </a:p>
          <a:p>
            <a:pPr marL="817200" lvl="2" indent="-342900">
              <a:spcBef>
                <a:spcPts val="1600"/>
              </a:spcBef>
            </a:pPr>
            <a:r>
              <a:rPr lang="en-GB" sz="1600" dirty="0">
                <a:solidFill>
                  <a:srgbClr val="808184"/>
                </a:solidFill>
                <a:latin typeface="Ubuntu" panose="020B0504030602030204" pitchFamily="34" charset="0"/>
              </a:rPr>
              <a:t>Help Industry to </a:t>
            </a:r>
            <a:r>
              <a:rPr lang="en-GB" sz="1600" b="1" dirty="0">
                <a:solidFill>
                  <a:srgbClr val="FFC000"/>
                </a:solidFill>
                <a:latin typeface="Ubuntu" panose="020B0504030602030204" pitchFamily="34" charset="0"/>
              </a:rPr>
              <a:t>Anticipate</a:t>
            </a:r>
            <a:r>
              <a:rPr lang="en-GB" sz="1600" dirty="0">
                <a:latin typeface="Ubuntu" panose="020B0504030602030204" pitchFamily="34" charset="0"/>
              </a:rPr>
              <a:t> on official RMOAs</a:t>
            </a:r>
          </a:p>
          <a:p>
            <a:pPr marL="1274400" lvl="3" indent="-342900">
              <a:spcBef>
                <a:spcPts val="1600"/>
              </a:spcBef>
            </a:pPr>
            <a:r>
              <a:rPr lang="en-GB" sz="1600" dirty="0">
                <a:latin typeface="Ubuntu" panose="020B0504030602030204" pitchFamily="34" charset="0"/>
              </a:rPr>
              <a:t>Identify additional data needs beyond information in the registration dossiers that could help define the best RMOA option </a:t>
            </a:r>
            <a:endParaRPr lang="fr-BE" sz="1600" dirty="0">
              <a:latin typeface="Ubuntu" panose="020B0504030602030204" pitchFamily="34" charset="0"/>
            </a:endParaRPr>
          </a:p>
          <a:p>
            <a:pPr marL="1274400" lvl="3" indent="-342900">
              <a:spcBef>
                <a:spcPts val="1600"/>
              </a:spcBef>
            </a:pPr>
            <a:r>
              <a:rPr lang="en-GB" sz="1600" dirty="0">
                <a:latin typeface="Ubuntu" panose="020B0504030602030204" pitchFamily="34" charset="0"/>
              </a:rPr>
              <a:t>Help align manufacturers and their supply chains on relevant RMOA needs, information required and implementation </a:t>
            </a:r>
            <a:endParaRPr lang="de-DE" sz="2000" dirty="0">
              <a:solidFill>
                <a:srgbClr val="808184"/>
              </a:solidFill>
              <a:latin typeface="Ubuntu" panose="020B0504030602030204" pitchFamily="34" charset="0"/>
              <a:ea typeface="Ubuntu" charset="0"/>
            </a:endParaRPr>
          </a:p>
          <a:p>
            <a:pPr marL="817200" lvl="2" indent="-342900">
              <a:spcBef>
                <a:spcPts val="1600"/>
              </a:spcBef>
            </a:pPr>
            <a:r>
              <a:rPr lang="en-GB" sz="1600" dirty="0">
                <a:latin typeface="Ubuntu" panose="020B0504030602030204" pitchFamily="34" charset="0"/>
              </a:rPr>
              <a:t>Help Industry to </a:t>
            </a:r>
            <a:r>
              <a:rPr lang="en-GB" sz="1600" b="1" dirty="0">
                <a:solidFill>
                  <a:srgbClr val="FFC000"/>
                </a:solidFill>
                <a:latin typeface="Ubuntu" panose="020B0504030602030204" pitchFamily="34" charset="0"/>
              </a:rPr>
              <a:t>Contribute</a:t>
            </a:r>
            <a:r>
              <a:rPr lang="en-GB" sz="1600" dirty="0">
                <a:latin typeface="Ubuntu" panose="020B0504030602030204" pitchFamily="34" charset="0"/>
              </a:rPr>
              <a:t> credibly and in a transparent way to the RMO analysis and decision process at EU level</a:t>
            </a:r>
            <a:r>
              <a:rPr lang="de-DE" sz="1600" dirty="0">
                <a:solidFill>
                  <a:srgbClr val="808184"/>
                </a:solidFill>
                <a:latin typeface="Ubuntu" panose="020B0504030602030204" pitchFamily="34" charset="0"/>
              </a:rPr>
              <a:t>	</a:t>
            </a:r>
            <a:endParaRPr lang="en-GB" sz="1600" dirty="0">
              <a:latin typeface="Ubuntu" panose="020B0504030602030204" pitchFamily="34" charset="0"/>
            </a:endParaRPr>
          </a:p>
          <a:p>
            <a:pPr marL="360000" lvl="1" indent="-342900">
              <a:spcBef>
                <a:spcPts val="1600"/>
              </a:spcBef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  <a:buFont typeface="+mj-lt"/>
              <a:buAutoNum type="arabicPeriod"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prstClr val="black">
                    <a:tint val="75000"/>
                  </a:prstClr>
                </a:solidFill>
              </a:rPr>
              <a:t>SVHC Roadmap WG- 20 April 2016</a:t>
            </a:r>
          </a:p>
        </p:txBody>
      </p:sp>
    </p:spTree>
    <p:extLst>
      <p:ext uri="{BB962C8B-B14F-4D97-AF65-F5344CB8AC3E}">
        <p14:creationId xmlns:p14="http://schemas.microsoft.com/office/powerpoint/2010/main" val="30849150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Main components of the Guidance  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02653" y="1185338"/>
            <a:ext cx="4152872" cy="4996545"/>
          </a:xfrm>
        </p:spPr>
        <p:txBody>
          <a:bodyPr>
            <a:noAutofit/>
          </a:bodyPr>
          <a:lstStyle/>
          <a:p>
            <a:r>
              <a:rPr lang="en-GB" sz="2000" dirty="0">
                <a:latin typeface="Ubuntu" panose="020B0504030602030204" pitchFamily="34" charset="0"/>
              </a:rPr>
              <a:t>The proposed technique builds on a series of logical </a:t>
            </a:r>
            <a:r>
              <a:rPr lang="en-GB" sz="2000" b="1" dirty="0">
                <a:latin typeface="Ubuntu" panose="020B0504030602030204" pitchFamily="34" charset="0"/>
              </a:rPr>
              <a:t>elements</a:t>
            </a:r>
            <a:r>
              <a:rPr lang="en-GB" sz="2000" dirty="0">
                <a:latin typeface="Ubuntu" panose="020B0504030602030204" pitchFamily="34" charset="0"/>
              </a:rPr>
              <a:t> including:</a:t>
            </a:r>
            <a:endParaRPr lang="fr-BE" sz="2000" dirty="0">
              <a:latin typeface="Ubuntu" panose="020B0504030602030204" pitchFamily="34" charset="0"/>
            </a:endParaRPr>
          </a:p>
          <a:p>
            <a:pPr lvl="1"/>
            <a:r>
              <a:rPr lang="en-GB" sz="1600" dirty="0">
                <a:latin typeface="Ubuntu" panose="020B0504030602030204" pitchFamily="34" charset="0"/>
              </a:rPr>
              <a:t>Substance  information on hazards and regulatory status in the EU</a:t>
            </a:r>
            <a:endParaRPr lang="fr-BE" sz="1600" dirty="0">
              <a:latin typeface="Ubuntu" panose="020B0504030602030204" pitchFamily="34" charset="0"/>
            </a:endParaRPr>
          </a:p>
          <a:p>
            <a:pPr lvl="1"/>
            <a:r>
              <a:rPr lang="en-GB" sz="1600" dirty="0">
                <a:latin typeface="Ubuntu" panose="020B0504030602030204" pitchFamily="34" charset="0"/>
              </a:rPr>
              <a:t>Uses, volumes and potential exposure throughout the Life Cycle of the substance</a:t>
            </a:r>
            <a:endParaRPr lang="fr-BE" sz="1600" dirty="0">
              <a:latin typeface="Ubuntu" panose="020B0504030602030204" pitchFamily="34" charset="0"/>
            </a:endParaRPr>
          </a:p>
          <a:p>
            <a:pPr lvl="1"/>
            <a:r>
              <a:rPr lang="en-GB" sz="1600" dirty="0">
                <a:latin typeface="Ubuntu" panose="020B0504030602030204" pitchFamily="34" charset="0"/>
              </a:rPr>
              <a:t>Alternatives per (identified) use</a:t>
            </a:r>
            <a:endParaRPr lang="fr-BE" sz="1600" dirty="0">
              <a:latin typeface="Ubuntu" panose="020B0504030602030204" pitchFamily="34" charset="0"/>
            </a:endParaRPr>
          </a:p>
          <a:p>
            <a:pPr lvl="1"/>
            <a:r>
              <a:rPr lang="en-GB" sz="1600" dirty="0">
                <a:latin typeface="Ubuntu" panose="020B0504030602030204" pitchFamily="34" charset="0"/>
              </a:rPr>
              <a:t>Initial Socio-economic information by use</a:t>
            </a:r>
            <a:endParaRPr lang="fr-BE" sz="1600" dirty="0">
              <a:latin typeface="Ubuntu" panose="020B0504030602030204" pitchFamily="34" charset="0"/>
            </a:endParaRPr>
          </a:p>
          <a:p>
            <a:pPr lvl="1"/>
            <a:r>
              <a:rPr lang="en-GB" sz="1600" dirty="0">
                <a:latin typeface="Ubuntu" panose="020B0504030602030204" pitchFamily="34" charset="0"/>
              </a:rPr>
              <a:t>And a synthesis on the Risk Management Options that could be considered </a:t>
            </a:r>
            <a:endParaRPr lang="fr-BE" sz="1600" dirty="0">
              <a:latin typeface="Ubuntu" panose="020B0504030602030204" pitchFamily="34" charset="0"/>
            </a:endParaRPr>
          </a:p>
          <a:p>
            <a:pPr marL="0" indent="0">
              <a:buNone/>
            </a:pPr>
            <a:endParaRPr lang="de-DE" sz="2000" dirty="0">
              <a:solidFill>
                <a:srgbClr val="808184"/>
              </a:solidFill>
              <a:ea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de-DE" sz="2000" dirty="0">
              <a:solidFill>
                <a:srgbClr val="808184"/>
              </a:solidFill>
              <a:ea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de-DE" sz="2000" dirty="0">
              <a:solidFill>
                <a:srgbClr val="808184"/>
              </a:solidFill>
              <a:ea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  <a:p>
            <a:pPr marL="360000" lvl="1" indent="-342900">
              <a:spcBef>
                <a:spcPts val="1600"/>
              </a:spcBef>
              <a:buFont typeface="+mj-lt"/>
              <a:buAutoNum type="arabicPeriod"/>
            </a:pPr>
            <a:endParaRPr lang="nl-BE" sz="2000" dirty="0">
              <a:solidFill>
                <a:srgbClr val="808184"/>
              </a:solidFill>
              <a:latin typeface="Ubuntu" charset="0"/>
              <a:ea typeface="Ubuntu" charset="0"/>
              <a:cs typeface="Ubuntu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4995" y="2178073"/>
            <a:ext cx="4242486" cy="2460977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prstClr val="black">
                    <a:tint val="75000"/>
                  </a:prstClr>
                </a:solidFill>
              </a:rPr>
              <a:t>SVHC Roadmap WG- 20 April 2016</a:t>
            </a:r>
          </a:p>
        </p:txBody>
      </p:sp>
    </p:spTree>
    <p:extLst>
      <p:ext uri="{BB962C8B-B14F-4D97-AF65-F5344CB8AC3E}">
        <p14:creationId xmlns:p14="http://schemas.microsoft.com/office/powerpoint/2010/main" val="28848518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Experience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from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industry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13002" y="847587"/>
            <a:ext cx="8512747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en-GB" sz="2000" b="1" dirty="0"/>
              <a:t>Experience </a:t>
            </a:r>
            <a:r>
              <a:rPr lang="en-GB" sz="2000" dirty="0"/>
              <a:t>by industry </a:t>
            </a:r>
            <a:r>
              <a:rPr lang="en-GB" sz="2000" b="1" dirty="0"/>
              <a:t>shows </a:t>
            </a:r>
            <a:r>
              <a:rPr lang="en-GB" sz="2000" dirty="0"/>
              <a:t>that conducting an </a:t>
            </a:r>
            <a:r>
              <a:rPr lang="en-GB" sz="2000" dirty="0" err="1"/>
              <a:t>RMOa</a:t>
            </a:r>
            <a:r>
              <a:rPr lang="en-GB" sz="2000" dirty="0"/>
              <a:t>:</a:t>
            </a:r>
            <a:endParaRPr lang="fr-BE" sz="2000" dirty="0"/>
          </a:p>
          <a:p>
            <a:pPr lvl="1"/>
            <a:r>
              <a:rPr lang="en-GB" sz="1600" dirty="0">
                <a:latin typeface="Ubuntu" panose="020B0504030602030204" pitchFamily="34" charset="0"/>
              </a:rPr>
              <a:t>Takes 4 to 6 months</a:t>
            </a:r>
            <a:endParaRPr lang="fr-BE" sz="1600" dirty="0">
              <a:latin typeface="Ubuntu" panose="020B0504030602030204" pitchFamily="34" charset="0"/>
            </a:endParaRPr>
          </a:p>
          <a:p>
            <a:pPr lvl="1"/>
            <a:r>
              <a:rPr lang="en-GB" sz="1600" dirty="0">
                <a:latin typeface="Ubuntu" panose="020B0504030602030204" pitchFamily="34" charset="0"/>
              </a:rPr>
              <a:t>Requires 2 to 3 meetings with manufactures and users</a:t>
            </a:r>
            <a:endParaRPr lang="fr-BE" sz="1600" dirty="0">
              <a:latin typeface="Ubuntu" panose="020B0504030602030204" pitchFamily="34" charset="0"/>
            </a:endParaRPr>
          </a:p>
          <a:p>
            <a:pPr lvl="1"/>
            <a:r>
              <a:rPr lang="en-GB" sz="1600" dirty="0">
                <a:latin typeface="Ubuntu" panose="020B0504030602030204" pitchFamily="34" charset="0"/>
              </a:rPr>
              <a:t>Is best followed/complemented by an external independent reviewer to keep the mind-set as open as possible</a:t>
            </a:r>
            <a:endParaRPr lang="fr-BE" sz="1600" dirty="0">
              <a:latin typeface="Ubuntu" panose="020B0504030602030204" pitchFamily="34" charset="0"/>
            </a:endParaRPr>
          </a:p>
          <a:p>
            <a:pPr lvl="1"/>
            <a:r>
              <a:rPr lang="en-GB" sz="1600" dirty="0">
                <a:latin typeface="Ubuntu" panose="020B0504030602030204" pitchFamily="34" charset="0"/>
              </a:rPr>
              <a:t>Sometimes requires a mechanism to handle confidential information (e.g. the existence or development of suitable and feasible alternatives)</a:t>
            </a:r>
            <a:endParaRPr lang="fr-BE" sz="1600" dirty="0">
              <a:latin typeface="Ubuntu" panose="020B0504030602030204" pitchFamily="34" charset="0"/>
            </a:endParaRPr>
          </a:p>
          <a:p>
            <a:pPr lvl="1"/>
            <a:r>
              <a:rPr lang="en-GB" sz="1600" dirty="0">
                <a:latin typeface="Ubuntu" panose="020B0504030602030204" pitchFamily="34" charset="0"/>
              </a:rPr>
              <a:t>Results in a conclusion scheme that identifies further information needs as well as an indication as to which information is most relevant. </a:t>
            </a:r>
            <a:endParaRPr lang="fr-BE" sz="1600" dirty="0">
              <a:latin typeface="Ubuntu" panose="020B0504030602030204" pitchFamily="34" charset="0"/>
            </a:endParaRPr>
          </a:p>
          <a:p>
            <a:pPr lvl="1"/>
            <a:r>
              <a:rPr lang="en-GB" sz="1600" dirty="0">
                <a:latin typeface="Ubuntu" panose="020B0504030602030204" pitchFamily="34" charset="0"/>
              </a:rPr>
              <a:t>Somewhat depending on the additional needs, such additional data development usually takes at least 2 to 3 months</a:t>
            </a:r>
            <a:endParaRPr lang="fr-BE" sz="1600" dirty="0">
              <a:latin typeface="Ubuntu" panose="020B0504030602030204" pitchFamily="34" charset="0"/>
            </a:endParaRPr>
          </a:p>
          <a:p>
            <a:endParaRPr lang="fr-BE" dirty="0"/>
          </a:p>
          <a:p>
            <a:pPr marL="360000" lvl="1" indent="-342900">
              <a:spcBef>
                <a:spcPts val="1600"/>
              </a:spcBef>
            </a:pPr>
            <a:endParaRPr lang="de-DE" sz="2000" dirty="0">
              <a:solidFill>
                <a:srgbClr val="808184"/>
              </a:solidFill>
              <a:ea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de-DE" sz="2000" dirty="0">
              <a:solidFill>
                <a:srgbClr val="808184"/>
              </a:solidFill>
              <a:ea typeface="Ubuntu" charset="0"/>
            </a:endParaRPr>
          </a:p>
          <a:p>
            <a:pPr marL="360000" lvl="1" indent="-342900">
              <a:spcBef>
                <a:spcPts val="1600"/>
              </a:spcBef>
            </a:pPr>
            <a:endParaRPr lang="de-DE" sz="2000" dirty="0">
              <a:solidFill>
                <a:srgbClr val="808184"/>
              </a:solidFill>
              <a:ea typeface="Ubuntu" charset="0"/>
            </a:endParaRPr>
          </a:p>
          <a:p>
            <a:pPr marL="17100" lvl="1" indent="0">
              <a:spcBef>
                <a:spcPts val="1600"/>
              </a:spcBef>
              <a:buNone/>
            </a:pPr>
            <a:endParaRPr lang="de-DE" sz="2000" dirty="0">
              <a:solidFill>
                <a:srgbClr val="808184"/>
              </a:solidFill>
              <a:ea typeface="Ubuntu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prstClr val="black">
                    <a:tint val="75000"/>
                  </a:prstClr>
                </a:solidFill>
              </a:rPr>
              <a:t>SVHC Roadmap WG- 20 April 2016</a:t>
            </a:r>
          </a:p>
        </p:txBody>
      </p:sp>
    </p:spTree>
    <p:extLst>
      <p:ext uri="{BB962C8B-B14F-4D97-AF65-F5344CB8AC3E}">
        <p14:creationId xmlns:p14="http://schemas.microsoft.com/office/powerpoint/2010/main" val="242044826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/>
          <a:lstStyle/>
          <a:p>
            <a:fld id="{54273ECC-5795-4083-A30F-61B53F9CF320}" type="slidenum">
              <a:rPr lang="en-GB" smtClean="0"/>
              <a:t>38</a:t>
            </a:fld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402651" y="261834"/>
            <a:ext cx="833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2017 REACH </a:t>
            </a:r>
            <a:r>
              <a:rPr lang="fr-BE" sz="2400" b="1" dirty="0" err="1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Review</a:t>
            </a:r>
            <a:r>
              <a:rPr lang="fr-BE" sz="2400" b="1" dirty="0">
                <a:solidFill>
                  <a:srgbClr val="FFC000"/>
                </a:solidFill>
                <a:latin typeface="Ubuntu" panose="020B0504030602030204" pitchFamily="34" charset="0"/>
                <a:ea typeface="Ubuntu" charset="0"/>
                <a:cs typeface="Ubuntu" charset="0"/>
              </a:rPr>
              <a:t> 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02652" y="1185338"/>
            <a:ext cx="8512747" cy="4996545"/>
          </a:xfrm>
        </p:spPr>
        <p:txBody>
          <a:bodyPr>
            <a:noAutofit/>
          </a:bodyPr>
          <a:lstStyle/>
          <a:p>
            <a:pPr marL="360000" lvl="1" indent="-342900">
              <a:spcBef>
                <a:spcPts val="1600"/>
              </a:spcBef>
            </a:pPr>
            <a:r>
              <a:rPr lang="de-DE" sz="2000" b="1" dirty="0">
                <a:solidFill>
                  <a:srgbClr val="FFC000"/>
                </a:solidFill>
                <a:ea typeface="Ubuntu" charset="0"/>
              </a:rPr>
              <a:t>Commission report on REACH Review by 1 June 2017</a:t>
            </a:r>
          </a:p>
          <a:p>
            <a:pPr marL="360000" lvl="1" indent="-342900">
              <a:spcBef>
                <a:spcPts val="1600"/>
              </a:spcBef>
            </a:pPr>
            <a:r>
              <a:rPr lang="de-DE" sz="2000" b="1" dirty="0">
                <a:solidFill>
                  <a:srgbClr val="FFC000"/>
                </a:solidFill>
                <a:ea typeface="Ubuntu" charset="0"/>
              </a:rPr>
              <a:t>Entire REACH text </a:t>
            </a:r>
            <a:r>
              <a:rPr lang="de-DE" sz="2000" dirty="0">
                <a:solidFill>
                  <a:srgbClr val="808184"/>
                </a:solidFill>
                <a:ea typeface="Ubuntu" charset="0"/>
              </a:rPr>
              <a:t>subject to review</a:t>
            </a:r>
          </a:p>
          <a:p>
            <a:pPr marL="360000" lvl="1" indent="-342900">
              <a:spcBef>
                <a:spcPts val="1600"/>
              </a:spcBef>
            </a:pPr>
            <a:r>
              <a:rPr lang="de-DE" sz="2000" dirty="0">
                <a:solidFill>
                  <a:srgbClr val="808184"/>
                </a:solidFill>
                <a:ea typeface="Ubuntu" charset="0"/>
              </a:rPr>
              <a:t>Preparation work has already started (EC launched several studies)</a:t>
            </a:r>
          </a:p>
          <a:p>
            <a:pPr marL="360000" lvl="1" indent="-342900">
              <a:spcBef>
                <a:spcPts val="1600"/>
              </a:spcBef>
            </a:pPr>
            <a:r>
              <a:rPr lang="de-DE" sz="2000" dirty="0">
                <a:solidFill>
                  <a:srgbClr val="808184"/>
                </a:solidFill>
                <a:ea typeface="Ubuntu" charset="0"/>
              </a:rPr>
              <a:t>Eurometaux strategy:</a:t>
            </a:r>
          </a:p>
          <a:p>
            <a:pPr marL="817200" lvl="2" indent="-342900">
              <a:spcBef>
                <a:spcPts val="1600"/>
              </a:spcBef>
            </a:pPr>
            <a:r>
              <a:rPr lang="de-DE" sz="2000" dirty="0">
                <a:solidFill>
                  <a:srgbClr val="808184"/>
                </a:solidFill>
                <a:ea typeface="Ubuntu" charset="0"/>
              </a:rPr>
              <a:t>Set up REACH Review TaskForce (March)  - PMC is a member </a:t>
            </a:r>
          </a:p>
          <a:p>
            <a:pPr marL="817200" lvl="2" indent="-342900">
              <a:spcBef>
                <a:spcPts val="1600"/>
              </a:spcBef>
            </a:pPr>
            <a:r>
              <a:rPr lang="de-DE" sz="2000" dirty="0">
                <a:solidFill>
                  <a:srgbClr val="808184"/>
                </a:solidFill>
                <a:ea typeface="Ubuntu" charset="0"/>
              </a:rPr>
              <a:t>Final EM position and advocacy plan (September)</a:t>
            </a:r>
          </a:p>
          <a:p>
            <a:pPr marL="1274400" lvl="3" indent="-342900">
              <a:spcBef>
                <a:spcPts val="1600"/>
              </a:spcBef>
            </a:pPr>
            <a:r>
              <a:rPr lang="de-DE" sz="1600" dirty="0">
                <a:solidFill>
                  <a:srgbClr val="808184"/>
                </a:solidFill>
                <a:ea typeface="Ubuntu" charset="0"/>
              </a:rPr>
              <a:t>Develop and identify </a:t>
            </a:r>
            <a:r>
              <a:rPr lang="de-DE" sz="1600" b="1" dirty="0">
                <a:solidFill>
                  <a:srgbClr val="FFC000"/>
                </a:solidFill>
                <a:ea typeface="Ubuntu" charset="0"/>
              </a:rPr>
              <a:t>top-three critical items </a:t>
            </a:r>
            <a:r>
              <a:rPr lang="de-DE" sz="1600" dirty="0">
                <a:solidFill>
                  <a:srgbClr val="808184"/>
                </a:solidFill>
                <a:ea typeface="Ubuntu" charset="0"/>
              </a:rPr>
              <a:t>of relevance for metals / EM</a:t>
            </a:r>
          </a:p>
          <a:p>
            <a:pPr marL="1731600" lvl="4" indent="-342900">
              <a:spcBef>
                <a:spcPts val="1600"/>
              </a:spcBef>
            </a:pPr>
            <a:r>
              <a:rPr lang="de-DE" sz="1600" dirty="0">
                <a:solidFill>
                  <a:srgbClr val="808184"/>
                </a:solidFill>
                <a:ea typeface="Ubuntu" charset="0"/>
              </a:rPr>
              <a:t>Key item: </a:t>
            </a:r>
            <a:r>
              <a:rPr lang="de-DE" sz="1600" b="1" dirty="0">
                <a:solidFill>
                  <a:srgbClr val="FFC000"/>
                </a:solidFill>
                <a:ea typeface="Ubuntu" charset="0"/>
              </a:rPr>
              <a:t>RMM</a:t>
            </a:r>
            <a:r>
              <a:rPr lang="de-DE" sz="1600" dirty="0">
                <a:solidFill>
                  <a:srgbClr val="808184"/>
                </a:solidFill>
                <a:ea typeface="Ubuntu" charset="0"/>
              </a:rPr>
              <a:t> approach !! </a:t>
            </a:r>
            <a:endParaRPr lang="de-DE" sz="2000" dirty="0">
              <a:solidFill>
                <a:srgbClr val="808184"/>
              </a:solidFill>
              <a:ea typeface="Ubuntu" charset="0"/>
            </a:endParaRPr>
          </a:p>
          <a:p>
            <a:pPr marL="817200" lvl="2" indent="-342900">
              <a:spcBef>
                <a:spcPts val="1600"/>
              </a:spcBef>
            </a:pPr>
            <a:r>
              <a:rPr lang="de-DE" sz="2000" dirty="0">
                <a:solidFill>
                  <a:srgbClr val="808184"/>
                </a:solidFill>
                <a:ea typeface="Ubuntu" charset="0"/>
              </a:rPr>
              <a:t>Eurometaux Event (October, tbc)</a:t>
            </a:r>
          </a:p>
          <a:p>
            <a:pPr marL="474300" lvl="2" indent="0">
              <a:spcBef>
                <a:spcPts val="1600"/>
              </a:spcBef>
              <a:buNone/>
            </a:pPr>
            <a:endParaRPr lang="de-DE" sz="2000" dirty="0">
              <a:solidFill>
                <a:srgbClr val="808184"/>
              </a:solidFill>
              <a:ea typeface="Ubuntu" charset="0"/>
            </a:endParaRPr>
          </a:p>
          <a:p>
            <a:pPr marL="474300" lvl="2" indent="0">
              <a:spcBef>
                <a:spcPts val="1600"/>
              </a:spcBef>
              <a:buNone/>
            </a:pPr>
            <a:endParaRPr lang="de-DE" sz="2000" dirty="0">
              <a:solidFill>
                <a:srgbClr val="808184"/>
              </a:solidFill>
              <a:ea typeface="Ubuntu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prstClr val="black">
                    <a:tint val="75000"/>
                  </a:prstClr>
                </a:solidFill>
              </a:rPr>
              <a:t>SVHC Roadmap WG- 20 April 2016</a:t>
            </a:r>
          </a:p>
        </p:txBody>
      </p:sp>
    </p:spTree>
    <p:extLst>
      <p:ext uri="{BB962C8B-B14F-4D97-AF65-F5344CB8AC3E}">
        <p14:creationId xmlns:p14="http://schemas.microsoft.com/office/powerpoint/2010/main" val="10279249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itle 42"/>
          <p:cNvSpPr>
            <a:spLocks noGrp="1"/>
          </p:cNvSpPr>
          <p:nvPr>
            <p:ph type="ctrTitle"/>
          </p:nvPr>
        </p:nvSpPr>
        <p:spPr>
          <a:xfrm>
            <a:off x="1416909" y="3533067"/>
            <a:ext cx="7354329" cy="1329936"/>
          </a:xfrm>
        </p:spPr>
        <p:txBody>
          <a:bodyPr/>
          <a:lstStyle/>
          <a:p>
            <a:r>
              <a:rPr lang="en-US" dirty="0" err="1"/>
              <a:t>Workplan</a:t>
            </a:r>
            <a:r>
              <a:rPr lang="en-US" dirty="0"/>
              <a:t> and Budget</a:t>
            </a:r>
          </a:p>
        </p:txBody>
      </p:sp>
    </p:spTree>
    <p:extLst>
      <p:ext uri="{BB962C8B-B14F-4D97-AF65-F5344CB8AC3E}">
        <p14:creationId xmlns:p14="http://schemas.microsoft.com/office/powerpoint/2010/main" val="343971171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BE" dirty="0" err="1"/>
              <a:t>Workplan</a:t>
            </a:r>
            <a:r>
              <a:rPr lang="fr-BE" dirty="0"/>
              <a:t> 2016-2017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prstClr val="black">
                    <a:tint val="75000"/>
                  </a:prstClr>
                </a:solidFill>
              </a:rPr>
              <a:t>SVHC Roadmap WG- 20 April 2016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Pg</a:t>
            </a:r>
            <a:fld id="{9D8B4263-2A31-E34D-8E71-0DBFB5DB11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Content Placeholder 11"/>
          <p:cNvSpPr>
            <a:spLocks noGrp="1"/>
          </p:cNvSpPr>
          <p:nvPr>
            <p:ph idx="1"/>
          </p:nvPr>
        </p:nvSpPr>
        <p:spPr>
          <a:xfrm>
            <a:off x="628650" y="1166598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fr-BE" dirty="0"/>
              <a:t>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570935"/>
              </p:ext>
            </p:extLst>
          </p:nvPr>
        </p:nvGraphicFramePr>
        <p:xfrm>
          <a:off x="1285103" y="988580"/>
          <a:ext cx="6412234" cy="24180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20611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20611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fr-BE" sz="1400" baseline="0" dirty="0">
                          <a:latin typeface="Ubuntu" panose="020B0504030602030204" pitchFamily="34" charset="0"/>
                        </a:rPr>
                        <a:t>Key </a:t>
                      </a:r>
                      <a:r>
                        <a:rPr lang="fr-BE" sz="1400" baseline="0" dirty="0" err="1">
                          <a:latin typeface="Ubuntu" panose="020B0504030602030204" pitchFamily="34" charset="0"/>
                        </a:rPr>
                        <a:t>tasks</a:t>
                      </a:r>
                      <a:r>
                        <a:rPr lang="fr-BE" sz="1400" baseline="0" dirty="0">
                          <a:latin typeface="Ubuntu" panose="020B0504030602030204" pitchFamily="34" charset="0"/>
                        </a:rPr>
                        <a:t> 2016</a:t>
                      </a:r>
                      <a:endParaRPr lang="fr-BE" sz="14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B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BE" sz="1400" b="1" dirty="0">
                          <a:latin typeface="Ubuntu" panose="020B0504030602030204" pitchFamily="34" charset="0"/>
                        </a:rPr>
                        <a:t>Monitoring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400" b="1" dirty="0">
                          <a:latin typeface="Ubuntu" panose="020B0504030602030204" pitchFamily="34" charset="0"/>
                        </a:rPr>
                        <a:t>Possible</a:t>
                      </a:r>
                      <a:r>
                        <a:rPr lang="fr-BE" sz="1400" b="1" baseline="0" dirty="0">
                          <a:latin typeface="Ubuntu" panose="020B0504030602030204" pitchFamily="34" charset="0"/>
                        </a:rPr>
                        <a:t> PMC </a:t>
                      </a:r>
                      <a:r>
                        <a:rPr lang="fr-BE" sz="1400" b="1" baseline="0" dirty="0" err="1">
                          <a:latin typeface="Ubuntu" panose="020B0504030602030204" pitchFamily="34" charset="0"/>
                        </a:rPr>
                        <a:t>advocacy</a:t>
                      </a:r>
                      <a:r>
                        <a:rPr lang="fr-BE" sz="1400" b="1" baseline="0" dirty="0">
                          <a:latin typeface="Ubuntu" panose="020B0504030602030204" pitchFamily="34" charset="0"/>
                        </a:rPr>
                        <a:t> </a:t>
                      </a:r>
                      <a:endParaRPr lang="fr-BE" sz="1400" b="1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BE" sz="1400" dirty="0">
                          <a:latin typeface="Ubuntu" panose="020B0504030602030204" pitchFamily="34" charset="0"/>
                        </a:rPr>
                        <a:t>Roadmap </a:t>
                      </a:r>
                      <a:r>
                        <a:rPr lang="fr-BE" sz="1400" dirty="0" err="1">
                          <a:latin typeface="Ubuntu" panose="020B0504030602030204" pitchFamily="34" charset="0"/>
                        </a:rPr>
                        <a:t>implementation</a:t>
                      </a:r>
                      <a:r>
                        <a:rPr lang="fr-BE" sz="1400" dirty="0">
                          <a:latin typeface="Ubuntu" panose="020B050403060203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400" baseline="0" dirty="0">
                          <a:latin typeface="Ubuntu" panose="020B0504030602030204" pitchFamily="34" charset="0"/>
                        </a:rPr>
                        <a:t>ECHA’s 7th </a:t>
                      </a:r>
                      <a:r>
                        <a:rPr lang="fr-BE" sz="1400" baseline="0" dirty="0" err="1">
                          <a:latin typeface="Ubuntu" panose="020B0504030602030204" pitchFamily="34" charset="0"/>
                        </a:rPr>
                        <a:t>list</a:t>
                      </a:r>
                      <a:r>
                        <a:rPr lang="fr-BE" sz="1400" baseline="0" dirty="0">
                          <a:latin typeface="Ubuntu" panose="020B0504030602030204" pitchFamily="34" charset="0"/>
                        </a:rPr>
                        <a:t> (</a:t>
                      </a:r>
                      <a:r>
                        <a:rPr lang="fr-BE" sz="1400" dirty="0">
                          <a:latin typeface="Ubuntu" panose="020B0504030602030204" pitchFamily="34" charset="0"/>
                        </a:rPr>
                        <a:t>PbO</a:t>
                      </a:r>
                      <a:r>
                        <a:rPr lang="fr-BE" sz="1400" baseline="0" dirty="0">
                          <a:latin typeface="Ubuntu" panose="020B0504030602030204" pitchFamily="34" charset="0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400" baseline="0" dirty="0">
                          <a:latin typeface="Ubuntu" panose="020B0504030602030204" pitchFamily="34" charset="0"/>
                        </a:rPr>
                        <a:t>- Commission, MS</a:t>
                      </a:r>
                      <a:endParaRPr lang="fr-BE" sz="1400" dirty="0">
                        <a:latin typeface="Ubuntu" panose="020B0504030602030204" pitchFamily="34" charset="0"/>
                      </a:endParaRPr>
                    </a:p>
                    <a:p>
                      <a:endParaRPr lang="fr-BE" sz="14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400" dirty="0">
                          <a:latin typeface="Ubuntu" panose="020B0504030602030204" pitchFamily="34" charset="0"/>
                        </a:rPr>
                        <a:t>REACH </a:t>
                      </a:r>
                      <a:r>
                        <a:rPr lang="fr-BE" sz="1400" dirty="0" err="1">
                          <a:latin typeface="Ubuntu" panose="020B0504030602030204" pitchFamily="34" charset="0"/>
                        </a:rPr>
                        <a:t>Review</a:t>
                      </a:r>
                      <a:endParaRPr lang="fr-BE" sz="1400" dirty="0">
                        <a:latin typeface="Ubuntu" panose="020B0504030602030204" pitchFamily="34" charset="0"/>
                      </a:endParaRPr>
                    </a:p>
                    <a:p>
                      <a:endParaRPr lang="fr-BE" sz="14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400" dirty="0">
                          <a:latin typeface="Ubuntu" panose="020B0504030602030204" pitchFamily="34" charset="0"/>
                        </a:rPr>
                        <a:t>ECHA’s 8th </a:t>
                      </a:r>
                      <a:r>
                        <a:rPr lang="fr-BE" sz="1400" dirty="0" err="1">
                          <a:latin typeface="Ubuntu" panose="020B0504030602030204" pitchFamily="34" charset="0"/>
                        </a:rPr>
                        <a:t>list</a:t>
                      </a:r>
                      <a:r>
                        <a:rPr lang="fr-BE" sz="1400" dirty="0">
                          <a:latin typeface="Ubuntu" panose="020B0504030602030204" pitchFamily="34" charset="0"/>
                        </a:rPr>
                        <a:t> (Borates)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400" dirty="0">
                          <a:latin typeface="Ubuntu" panose="020B0504030602030204" pitchFamily="34" charset="0"/>
                        </a:rPr>
                        <a:t>- </a:t>
                      </a:r>
                      <a:r>
                        <a:rPr lang="fr-BE" sz="1400" dirty="0" err="1">
                          <a:latin typeface="Ubuntu" panose="020B0504030602030204" pitchFamily="34" charset="0"/>
                        </a:rPr>
                        <a:t>Intermediate</a:t>
                      </a:r>
                      <a:r>
                        <a:rPr lang="fr-BE" sz="1400" dirty="0">
                          <a:latin typeface="Ubuntu" panose="020B0504030602030204" pitchFamily="34" charset="0"/>
                        </a:rPr>
                        <a:t> workshop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400" dirty="0">
                          <a:latin typeface="Ubuntu" panose="020B0504030602030204" pitchFamily="34" charset="0"/>
                        </a:rPr>
                        <a:t>-</a:t>
                      </a:r>
                      <a:r>
                        <a:rPr lang="fr-BE" sz="1400" baseline="0" dirty="0">
                          <a:latin typeface="Ubuntu" panose="020B0504030602030204" pitchFamily="34" charset="0"/>
                        </a:rPr>
                        <a:t> Borates DU </a:t>
                      </a:r>
                      <a:r>
                        <a:rPr lang="fr-BE" sz="1400" baseline="0" dirty="0" err="1">
                          <a:latin typeface="Ubuntu" panose="020B0504030602030204" pitchFamily="34" charset="0"/>
                        </a:rPr>
                        <a:t>platform</a:t>
                      </a:r>
                      <a:endParaRPr lang="fr-BE" sz="1400" dirty="0">
                        <a:latin typeface="Ubuntu" panose="020B0504030602030204" pitchFamily="34" charset="0"/>
                      </a:endParaRPr>
                    </a:p>
                    <a:p>
                      <a:endParaRPr lang="fr-BE" sz="14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6618249"/>
              </p:ext>
            </p:extLst>
          </p:nvPr>
        </p:nvGraphicFramePr>
        <p:xfrm>
          <a:off x="1285103" y="3724987"/>
          <a:ext cx="6412234" cy="20015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20611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20611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fr-BE" sz="1400" baseline="0" dirty="0">
                          <a:latin typeface="Ubuntu" panose="020B0504030602030204" pitchFamily="34" charset="0"/>
                        </a:rPr>
                        <a:t>Key </a:t>
                      </a:r>
                      <a:r>
                        <a:rPr lang="fr-BE" sz="1400" baseline="0" dirty="0" err="1">
                          <a:latin typeface="Ubuntu" panose="020B0504030602030204" pitchFamily="34" charset="0"/>
                        </a:rPr>
                        <a:t>tasks</a:t>
                      </a:r>
                      <a:r>
                        <a:rPr lang="fr-BE" sz="1400" baseline="0" dirty="0">
                          <a:latin typeface="Ubuntu" panose="020B0504030602030204" pitchFamily="34" charset="0"/>
                        </a:rPr>
                        <a:t> 2017</a:t>
                      </a:r>
                      <a:endParaRPr lang="fr-BE" sz="14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B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BE" sz="1400" b="1" dirty="0">
                          <a:latin typeface="Ubuntu" panose="020B0504030602030204" pitchFamily="34" charset="0"/>
                        </a:rPr>
                        <a:t>Monitoring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400" b="1" dirty="0">
                          <a:latin typeface="Ubuntu" panose="020B0504030602030204" pitchFamily="34" charset="0"/>
                        </a:rPr>
                        <a:t>Possible</a:t>
                      </a:r>
                      <a:r>
                        <a:rPr lang="fr-BE" sz="1400" b="1" baseline="0" dirty="0">
                          <a:latin typeface="Ubuntu" panose="020B0504030602030204" pitchFamily="34" charset="0"/>
                        </a:rPr>
                        <a:t> PMC </a:t>
                      </a:r>
                      <a:r>
                        <a:rPr lang="fr-BE" sz="1400" b="1" baseline="0" dirty="0" err="1">
                          <a:latin typeface="Ubuntu" panose="020B0504030602030204" pitchFamily="34" charset="0"/>
                        </a:rPr>
                        <a:t>advocacy</a:t>
                      </a:r>
                      <a:r>
                        <a:rPr lang="fr-BE" sz="1400" b="1" baseline="0" dirty="0">
                          <a:latin typeface="Ubuntu" panose="020B0504030602030204" pitchFamily="34" charset="0"/>
                        </a:rPr>
                        <a:t> </a:t>
                      </a:r>
                      <a:endParaRPr lang="fr-BE" sz="1400" b="1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BE" sz="1400" dirty="0">
                          <a:latin typeface="Ubuntu" panose="020B0504030602030204" pitchFamily="34" charset="0"/>
                        </a:rPr>
                        <a:t>Roadmap </a:t>
                      </a:r>
                      <a:r>
                        <a:rPr lang="fr-BE" sz="1400" dirty="0" err="1">
                          <a:latin typeface="Ubuntu" panose="020B0504030602030204" pitchFamily="34" charset="0"/>
                        </a:rPr>
                        <a:t>implementation</a:t>
                      </a:r>
                      <a:r>
                        <a:rPr lang="fr-BE" sz="1400" dirty="0">
                          <a:latin typeface="Ubuntu" panose="020B050403060203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400" dirty="0" err="1">
                          <a:latin typeface="Ubuntu" panose="020B0504030602030204" pitchFamily="34" charset="0"/>
                        </a:rPr>
                        <a:t>PbO</a:t>
                      </a:r>
                      <a:r>
                        <a:rPr lang="fr-BE" sz="1400" dirty="0">
                          <a:latin typeface="Ubuntu" panose="020B0504030602030204" pitchFamily="34" charset="0"/>
                        </a:rPr>
                        <a:t> – </a:t>
                      </a:r>
                      <a:r>
                        <a:rPr lang="fr-BE" sz="1400" dirty="0" err="1">
                          <a:latin typeface="Ubuntu" panose="020B0504030602030204" pitchFamily="34" charset="0"/>
                        </a:rPr>
                        <a:t>Annex</a:t>
                      </a:r>
                      <a:r>
                        <a:rPr lang="fr-BE" sz="1400" dirty="0">
                          <a:latin typeface="Ubuntu" panose="020B0504030602030204" pitchFamily="34" charset="0"/>
                        </a:rPr>
                        <a:t> XIV?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400" dirty="0">
                          <a:latin typeface="Ubuntu" panose="020B0504030602030204" pitchFamily="34" charset="0"/>
                        </a:rPr>
                        <a:t>REACH </a:t>
                      </a:r>
                      <a:r>
                        <a:rPr lang="fr-BE" sz="1400" dirty="0" err="1">
                          <a:latin typeface="Ubuntu" panose="020B0504030602030204" pitchFamily="34" charset="0"/>
                        </a:rPr>
                        <a:t>Review</a:t>
                      </a:r>
                      <a:endParaRPr lang="fr-BE" sz="1400" dirty="0">
                        <a:latin typeface="Ubuntu" panose="020B0504030602030204" pitchFamily="34" charset="0"/>
                      </a:endParaRPr>
                    </a:p>
                    <a:p>
                      <a:endParaRPr lang="fr-BE" sz="14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400" dirty="0">
                          <a:latin typeface="Ubuntu" panose="020B0504030602030204" pitchFamily="34" charset="0"/>
                        </a:rPr>
                        <a:t>ECHA’s 8th </a:t>
                      </a:r>
                      <a:r>
                        <a:rPr lang="fr-BE" sz="1400" dirty="0" err="1">
                          <a:latin typeface="Ubuntu" panose="020B0504030602030204" pitchFamily="34" charset="0"/>
                        </a:rPr>
                        <a:t>list</a:t>
                      </a:r>
                      <a:endParaRPr lang="fr-BE" sz="1400" dirty="0">
                        <a:latin typeface="Ubuntu" panose="020B0504030602030204" pitchFamily="34" charset="0"/>
                      </a:endParaRPr>
                    </a:p>
                    <a:p>
                      <a:endParaRPr lang="fr-BE" sz="14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fr-BE" sz="1400" dirty="0">
                        <a:latin typeface="Ubuntu" panose="020B05040306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400" dirty="0">
                          <a:latin typeface="Ubuntu" panose="020B0504030602030204" pitchFamily="34" charset="0"/>
                        </a:rPr>
                        <a:t>RMOA (</a:t>
                      </a:r>
                      <a:r>
                        <a:rPr lang="fr-BE" sz="1400" dirty="0" err="1">
                          <a:latin typeface="Ubuntu" panose="020B0504030602030204" pitchFamily="34" charset="0"/>
                        </a:rPr>
                        <a:t>e.g</a:t>
                      </a:r>
                      <a:r>
                        <a:rPr lang="fr-BE" sz="1400" dirty="0">
                          <a:latin typeface="Ubuntu" panose="020B0504030602030204" pitchFamily="34" charset="0"/>
                        </a:rPr>
                        <a:t>.</a:t>
                      </a:r>
                      <a:r>
                        <a:rPr lang="fr-BE" sz="1400" baseline="0" dirty="0">
                          <a:latin typeface="Ubuntu" panose="020B0504030602030204" pitchFamily="34" charset="0"/>
                        </a:rPr>
                        <a:t> </a:t>
                      </a:r>
                      <a:r>
                        <a:rPr lang="fr-BE" sz="1400" dirty="0" err="1">
                          <a:latin typeface="Ubuntu" panose="020B0504030602030204" pitchFamily="34" charset="0"/>
                        </a:rPr>
                        <a:t>Formaldehyde</a:t>
                      </a:r>
                      <a:r>
                        <a:rPr lang="fr-BE" sz="1400" dirty="0">
                          <a:latin typeface="Ubuntu" panose="020B0504030602030204" pitchFamily="34" charset="0"/>
                        </a:rPr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992573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BE" dirty="0"/>
              <a:t>Budget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prstClr val="black">
                    <a:tint val="75000"/>
                  </a:prstClr>
                </a:solidFill>
              </a:rPr>
              <a:t>SVHC Roadmap WG- 20 April 2016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Pg</a:t>
            </a:r>
            <a:fld id="{9D8B4263-2A31-E34D-8E71-0DBFB5DB11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Content Placeholder 11"/>
          <p:cNvSpPr>
            <a:spLocks noGrp="1"/>
          </p:cNvSpPr>
          <p:nvPr>
            <p:ph idx="1"/>
          </p:nvPr>
        </p:nvSpPr>
        <p:spPr>
          <a:xfrm>
            <a:off x="628650" y="1166598"/>
            <a:ext cx="7886700" cy="4351338"/>
          </a:xfrm>
        </p:spPr>
        <p:txBody>
          <a:bodyPr/>
          <a:lstStyle/>
          <a:p>
            <a:r>
              <a:rPr lang="fr-BE" sz="1600" dirty="0"/>
              <a:t>2016 Budget </a:t>
            </a:r>
          </a:p>
          <a:p>
            <a:pPr lvl="1"/>
            <a:r>
              <a:rPr lang="fr-BE" sz="1600" dirty="0"/>
              <a:t>20 000 EUR budget not </a:t>
            </a:r>
            <a:r>
              <a:rPr lang="fr-BE" sz="1600" dirty="0" err="1"/>
              <a:t>spent</a:t>
            </a:r>
            <a:r>
              <a:rPr lang="fr-BE" sz="1600" dirty="0"/>
              <a:t> </a:t>
            </a:r>
            <a:r>
              <a:rPr lang="fr-BE" sz="1600" dirty="0" err="1"/>
              <a:t>so</a:t>
            </a:r>
            <a:r>
              <a:rPr lang="fr-BE" sz="1600" dirty="0"/>
              <a:t> far, </a:t>
            </a:r>
            <a:r>
              <a:rPr lang="fr-BE" sz="1600" dirty="0" err="1"/>
              <a:t>will</a:t>
            </a:r>
            <a:r>
              <a:rPr lang="fr-BE" sz="1600" dirty="0"/>
              <a:t> </a:t>
            </a:r>
            <a:r>
              <a:rPr lang="fr-BE" sz="1600" dirty="0" err="1"/>
              <a:t>be</a:t>
            </a:r>
            <a:r>
              <a:rPr lang="fr-BE" sz="1600" dirty="0"/>
              <a:t> </a:t>
            </a:r>
            <a:r>
              <a:rPr lang="fr-BE" sz="1600" dirty="0" err="1"/>
              <a:t>carried</a:t>
            </a:r>
            <a:r>
              <a:rPr lang="fr-BE" sz="1600" dirty="0"/>
              <a:t> over to 2017</a:t>
            </a:r>
          </a:p>
          <a:p>
            <a:r>
              <a:rPr lang="fr-BE" sz="1600" dirty="0"/>
              <a:t>2017 Budget </a:t>
            </a:r>
          </a:p>
          <a:p>
            <a:pPr lvl="1"/>
            <a:r>
              <a:rPr lang="fr-BE" sz="1600" dirty="0"/>
              <a:t>No </a:t>
            </a:r>
            <a:r>
              <a:rPr lang="fr-BE" sz="1600" dirty="0" err="1"/>
              <a:t>further</a:t>
            </a:r>
            <a:r>
              <a:rPr lang="fr-BE" sz="1600" dirty="0"/>
              <a:t> </a:t>
            </a:r>
            <a:r>
              <a:rPr lang="fr-BE" sz="1600" dirty="0" err="1"/>
              <a:t>expenses</a:t>
            </a:r>
            <a:r>
              <a:rPr lang="fr-BE" sz="1600" dirty="0"/>
              <a:t> </a:t>
            </a:r>
            <a:r>
              <a:rPr lang="fr-BE" sz="1600" dirty="0" err="1"/>
              <a:t>planned</a:t>
            </a:r>
            <a:r>
              <a:rPr lang="fr-BE" sz="1600" dirty="0"/>
              <a:t> for the time </a:t>
            </a:r>
            <a:r>
              <a:rPr lang="fr-BE" sz="1600" dirty="0" err="1"/>
              <a:t>being</a:t>
            </a:r>
            <a:r>
              <a:rPr lang="fr-BE" sz="1600" dirty="0"/>
              <a:t> but </a:t>
            </a:r>
            <a:r>
              <a:rPr lang="fr-BE" sz="1600" dirty="0" err="1"/>
              <a:t>subject</a:t>
            </a:r>
            <a:r>
              <a:rPr lang="fr-BE" sz="1600" dirty="0"/>
              <a:t> to change </a:t>
            </a:r>
            <a:r>
              <a:rPr lang="fr-BE" sz="1600" dirty="0" err="1"/>
              <a:t>depending</a:t>
            </a:r>
            <a:r>
              <a:rPr lang="fr-BE" sz="1600" dirty="0"/>
              <a:t> on </a:t>
            </a:r>
            <a:r>
              <a:rPr lang="fr-BE" sz="1600" dirty="0" err="1"/>
              <a:t>Annex</a:t>
            </a:r>
            <a:r>
              <a:rPr lang="fr-BE" sz="1600" dirty="0"/>
              <a:t> XIV </a:t>
            </a:r>
            <a:r>
              <a:rPr lang="fr-BE" sz="1600" dirty="0" err="1"/>
              <a:t>developments</a:t>
            </a:r>
            <a:endParaRPr lang="fr-BE" sz="1600" dirty="0"/>
          </a:p>
          <a:p>
            <a:r>
              <a:rPr lang="fr-BE" sz="1600" dirty="0"/>
              <a:t>HR 2017: 0,4 FTE (2 x more </a:t>
            </a:r>
            <a:r>
              <a:rPr lang="fr-BE" sz="1600" dirty="0" err="1"/>
              <a:t>than</a:t>
            </a:r>
            <a:r>
              <a:rPr lang="fr-BE" sz="1600" dirty="0"/>
              <a:t> 2016!)</a:t>
            </a:r>
          </a:p>
          <a:p>
            <a:pPr marL="457200" lvl="1" indent="0">
              <a:buNone/>
            </a:pPr>
            <a:endParaRPr lang="fr-BE" dirty="0"/>
          </a:p>
          <a:p>
            <a:pPr marL="0" indent="0">
              <a:buNone/>
            </a:pP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30875811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itle 42"/>
          <p:cNvSpPr>
            <a:spLocks noGrp="1"/>
          </p:cNvSpPr>
          <p:nvPr>
            <p:ph type="ctrTitle"/>
          </p:nvPr>
        </p:nvSpPr>
        <p:spPr>
          <a:xfrm>
            <a:off x="1416909" y="3533067"/>
            <a:ext cx="7354329" cy="1329936"/>
          </a:xfrm>
        </p:spPr>
        <p:txBody>
          <a:bodyPr/>
          <a:lstStyle/>
          <a:p>
            <a:r>
              <a:rPr lang="en-US" dirty="0"/>
              <a:t>AOB, Next meeting,</a:t>
            </a:r>
            <a:br>
              <a:rPr lang="en-US" dirty="0"/>
            </a:br>
            <a:r>
              <a:rPr lang="en-US" dirty="0"/>
              <a:t>Closing remarks</a:t>
            </a:r>
          </a:p>
        </p:txBody>
      </p:sp>
    </p:spTree>
    <p:extLst>
      <p:ext uri="{BB962C8B-B14F-4D97-AF65-F5344CB8AC3E}">
        <p14:creationId xmlns:p14="http://schemas.microsoft.com/office/powerpoint/2010/main" val="378637154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75200" y="3778822"/>
            <a:ext cx="6019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C000"/>
                </a:solidFill>
                <a:latin typeface="Arial" charset="0"/>
                <a:ea typeface="Arial" charset="0"/>
                <a:cs typeface="Arial" charset="0"/>
              </a:rPr>
              <a:t>THANK YOU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5200" y="4408701"/>
            <a:ext cx="6019200" cy="759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solidFill>
                  <a:srgbClr val="808184"/>
                </a:solidFill>
                <a:latin typeface="Arial" charset="0"/>
                <a:ea typeface="Arial" charset="0"/>
                <a:cs typeface="Arial" charset="0"/>
              </a:rPr>
              <a:t>www.epmf.be</a:t>
            </a:r>
            <a:r>
              <a:rPr lang="en-US" sz="2000" dirty="0">
                <a:solidFill>
                  <a:srgbClr val="808184"/>
                </a:solidFill>
                <a:latin typeface="Arial" charset="0"/>
                <a:ea typeface="Arial" charset="0"/>
                <a:cs typeface="Arial" charset="0"/>
              </a:rPr>
              <a:t>  |  info@epmf.be</a:t>
            </a:r>
          </a:p>
          <a:p>
            <a:pPr>
              <a:spcBef>
                <a:spcPts val="400"/>
              </a:spcBef>
            </a:pPr>
            <a:r>
              <a:rPr lang="fr-FR" sz="1000" dirty="0">
                <a:latin typeface="Arial" charset="0"/>
                <a:ea typeface="Arial" charset="0"/>
                <a:cs typeface="Arial" charset="0"/>
              </a:rPr>
              <a:t>Avenue de Broqueville 12, B-1150 Brussels</a:t>
            </a:r>
          </a:p>
          <a:p>
            <a:r>
              <a:rPr lang="fr-FR" sz="1000" dirty="0">
                <a:latin typeface="Arial" charset="0"/>
                <a:ea typeface="Arial" charset="0"/>
                <a:cs typeface="Arial" charset="0"/>
              </a:rPr>
              <a:t>+32 (0)2 775 63 86</a:t>
            </a:r>
            <a:endParaRPr lang="en-US" sz="10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483352"/>
            <a:ext cx="9144000" cy="13746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16380" y="344232"/>
            <a:ext cx="3194748" cy="3194748"/>
          </a:xfrm>
          <a:prstGeom prst="ellipse">
            <a:avLst/>
          </a:prstGeom>
          <a:ln w="38100">
            <a:solidFill>
              <a:srgbClr val="FFC000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475200" y="6534545"/>
            <a:ext cx="823592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400"/>
              </a:spcBef>
            </a:pPr>
            <a:r>
              <a:rPr lang="fr-FR" sz="900" dirty="0">
                <a:solidFill>
                  <a:srgbClr val="808184"/>
                </a:solidFill>
                <a:latin typeface="Arial" charset="0"/>
                <a:ea typeface="Arial" charset="0"/>
                <a:cs typeface="Arial" charset="0"/>
              </a:rPr>
              <a:t>© </a:t>
            </a:r>
            <a:r>
              <a:rPr lang="fr-FR" sz="900" dirty="0" err="1">
                <a:solidFill>
                  <a:srgbClr val="808184"/>
                </a:solidFill>
                <a:latin typeface="Arial" charset="0"/>
                <a:ea typeface="Arial" charset="0"/>
                <a:cs typeface="Arial" charset="0"/>
              </a:rPr>
              <a:t>European</a:t>
            </a:r>
            <a:r>
              <a:rPr lang="fr-FR" sz="900" dirty="0">
                <a:solidFill>
                  <a:srgbClr val="808184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FR" sz="900" dirty="0" err="1">
                <a:solidFill>
                  <a:srgbClr val="808184"/>
                </a:solidFill>
                <a:latin typeface="Arial" charset="0"/>
                <a:ea typeface="Arial" charset="0"/>
                <a:cs typeface="Arial" charset="0"/>
              </a:rPr>
              <a:t>Precious</a:t>
            </a:r>
            <a:r>
              <a:rPr lang="fr-FR" sz="900" dirty="0">
                <a:solidFill>
                  <a:srgbClr val="808184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FR" sz="900" dirty="0" err="1">
                <a:solidFill>
                  <a:srgbClr val="808184"/>
                </a:solidFill>
                <a:latin typeface="Arial" charset="0"/>
                <a:ea typeface="Arial" charset="0"/>
                <a:cs typeface="Arial" charset="0"/>
              </a:rPr>
              <a:t>Metals</a:t>
            </a:r>
            <a:r>
              <a:rPr lang="fr-FR" sz="900" dirty="0">
                <a:solidFill>
                  <a:srgbClr val="808184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FR" sz="900" dirty="0" err="1">
                <a:solidFill>
                  <a:srgbClr val="808184"/>
                </a:solidFill>
                <a:latin typeface="Arial" charset="0"/>
                <a:ea typeface="Arial" charset="0"/>
                <a:cs typeface="Arial" charset="0"/>
              </a:rPr>
              <a:t>Federation</a:t>
            </a:r>
            <a:r>
              <a:rPr lang="fr-FR" sz="900" dirty="0">
                <a:solidFill>
                  <a:srgbClr val="808184"/>
                </a:solidFill>
                <a:latin typeface="Arial" charset="0"/>
                <a:ea typeface="Arial" charset="0"/>
                <a:cs typeface="Arial" charset="0"/>
              </a:rPr>
              <a:t> 2015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/>
              <a:t>Pg</a:t>
            </a:r>
            <a:fld id="{8461F434-7713-1646-BBF8-DF15CA5D2D88}" type="slidenum">
              <a:rPr lang="en-US" smtClean="0"/>
              <a:pPr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89389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22786</TotalTime>
  <Words>2814</Words>
  <Application>Microsoft Office PowerPoint</Application>
  <PresentationFormat>On-screen Show (4:3)</PresentationFormat>
  <Paragraphs>536</Paragraphs>
  <Slides>43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3" baseType="lpstr">
      <vt:lpstr>Arial</vt:lpstr>
      <vt:lpstr>Arial</vt:lpstr>
      <vt:lpstr>Arial Hebrew</vt:lpstr>
      <vt:lpstr>Calibri</vt:lpstr>
      <vt:lpstr>Calibri Light</vt:lpstr>
      <vt:lpstr>Times New Roman</vt:lpstr>
      <vt:lpstr>Ubuntu</vt:lpstr>
      <vt:lpstr>Wingdings</vt:lpstr>
      <vt:lpstr>Office Theme</vt:lpstr>
      <vt:lpstr>1_Office Theme</vt:lpstr>
      <vt:lpstr>PowerPoint Presentation</vt:lpstr>
      <vt:lpstr>Welcome and Introduction</vt:lpstr>
      <vt:lpstr>PowerPoint Presentation</vt:lpstr>
      <vt:lpstr>PowerPoint Presentation</vt:lpstr>
      <vt:lpstr>PowerPoint Presentation</vt:lpstr>
      <vt:lpstr>PowerPoint Presentation</vt:lpstr>
      <vt:lpstr>General facts on SVHC Roadmap Implementation</vt:lpstr>
      <vt:lpstr>PowerPoint Presentation</vt:lpstr>
      <vt:lpstr>PowerPoint Presentation</vt:lpstr>
      <vt:lpstr>PowerPoint Presentation</vt:lpstr>
      <vt:lpstr>Review of the WG mandate</vt:lpstr>
      <vt:lpstr>PowerPoint Presentation</vt:lpstr>
      <vt:lpstr>PowerPoint Presentation</vt:lpstr>
      <vt:lpstr>PowerPoint Presentation</vt:lpstr>
      <vt:lpstr>PowerPoint Presentation</vt:lpstr>
      <vt:lpstr>Identification of Substances of Interest to PMC</vt:lpstr>
      <vt:lpstr>PowerPoint Presentation</vt:lpstr>
      <vt:lpstr>PowerPoint Presentation</vt:lpstr>
      <vt:lpstr>PowerPoint Presentation</vt:lpstr>
      <vt:lpstr>REACH Authorisation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Update on Eurometaux work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Workplan and Budget</vt:lpstr>
      <vt:lpstr>Workplan 2016-2017</vt:lpstr>
      <vt:lpstr>Budget</vt:lpstr>
      <vt:lpstr>AOB, Next meeting, Closing remarks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Luke Stephenson</dc:creator>
  <cp:lastModifiedBy>Marie</cp:lastModifiedBy>
  <cp:revision>480</cp:revision>
  <cp:lastPrinted>2016-01-21T17:05:20Z</cp:lastPrinted>
  <dcterms:created xsi:type="dcterms:W3CDTF">2015-10-12T08:12:08Z</dcterms:created>
  <dcterms:modified xsi:type="dcterms:W3CDTF">2016-05-04T15:33:26Z</dcterms:modified>
</cp:coreProperties>
</file>