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65" r:id="rId2"/>
    <p:sldId id="266" r:id="rId3"/>
    <p:sldId id="269" r:id="rId4"/>
    <p:sldId id="346" r:id="rId5"/>
    <p:sldId id="350" r:id="rId6"/>
    <p:sldId id="329" r:id="rId7"/>
    <p:sldId id="351" r:id="rId8"/>
    <p:sldId id="352" r:id="rId9"/>
    <p:sldId id="340" r:id="rId10"/>
    <p:sldId id="331" r:id="rId11"/>
    <p:sldId id="377" r:id="rId12"/>
    <p:sldId id="378" r:id="rId13"/>
    <p:sldId id="379" r:id="rId14"/>
    <p:sldId id="333" r:id="rId15"/>
    <p:sldId id="381" r:id="rId16"/>
    <p:sldId id="357" r:id="rId17"/>
    <p:sldId id="391" r:id="rId18"/>
    <p:sldId id="388" r:id="rId19"/>
    <p:sldId id="392" r:id="rId20"/>
    <p:sldId id="348" r:id="rId21"/>
    <p:sldId id="358" r:id="rId22"/>
    <p:sldId id="339" r:id="rId23"/>
    <p:sldId id="383" r:id="rId24"/>
    <p:sldId id="384" r:id="rId25"/>
    <p:sldId id="386" r:id="rId26"/>
    <p:sldId id="385" r:id="rId27"/>
    <p:sldId id="387" r:id="rId28"/>
    <p:sldId id="389" r:id="rId29"/>
    <p:sldId id="390" r:id="rId30"/>
    <p:sldId id="364" r:id="rId31"/>
    <p:sldId id="353" r:id="rId32"/>
    <p:sldId id="393" r:id="rId33"/>
  </p:sldIdLst>
  <p:sldSz cx="9144000" cy="6858000" type="screen4x3"/>
  <p:notesSz cx="6797675" cy="987266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3621"/>
    <a:srgbClr val="99CCFF"/>
    <a:srgbClr val="CCECFF"/>
    <a:srgbClr val="FFCC00"/>
    <a:srgbClr val="FF9900"/>
    <a:srgbClr val="FFFF66"/>
    <a:srgbClr val="635333"/>
    <a:srgbClr val="6F5D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 autoAdjust="0"/>
  </p:normalViewPr>
  <p:slideViewPr>
    <p:cSldViewPr snapToGrid="0">
      <p:cViewPr>
        <p:scale>
          <a:sx n="90" d="100"/>
          <a:sy n="90" d="100"/>
        </p:scale>
        <p:origin x="-1002" y="-5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-1956" y="-84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862" cy="49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t" anchorCtr="0" compatLnSpc="1">
            <a:prstTxWarp prst="textNoShape">
              <a:avLst/>
            </a:prstTxWarp>
          </a:bodyPr>
          <a:lstStyle>
            <a:lvl1pPr defTabSz="911440">
              <a:defRPr sz="1200"/>
            </a:lvl1pPr>
          </a:lstStyle>
          <a:p>
            <a:endParaRPr lang="en-US"/>
          </a:p>
        </p:txBody>
      </p:sp>
      <p:sp>
        <p:nvSpPr>
          <p:cNvPr id="452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814" y="0"/>
            <a:ext cx="2945862" cy="49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t" anchorCtr="0" compatLnSpc="1">
            <a:prstTxWarp prst="textNoShape">
              <a:avLst/>
            </a:prstTxWarp>
          </a:bodyPr>
          <a:lstStyle>
            <a:lvl1pPr algn="r" defTabSz="911440">
              <a:defRPr sz="1200"/>
            </a:lvl1pPr>
          </a:lstStyle>
          <a:p>
            <a:endParaRPr lang="en-US"/>
          </a:p>
        </p:txBody>
      </p:sp>
      <p:sp>
        <p:nvSpPr>
          <p:cNvPr id="452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034"/>
            <a:ext cx="2945862" cy="49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b" anchorCtr="0" compatLnSpc="1">
            <a:prstTxWarp prst="textNoShape">
              <a:avLst/>
            </a:prstTxWarp>
          </a:bodyPr>
          <a:lstStyle>
            <a:lvl1pPr defTabSz="911440">
              <a:defRPr sz="1200"/>
            </a:lvl1pPr>
          </a:lstStyle>
          <a:p>
            <a:endParaRPr lang="en-US"/>
          </a:p>
        </p:txBody>
      </p:sp>
      <p:sp>
        <p:nvSpPr>
          <p:cNvPr id="452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814" y="9378034"/>
            <a:ext cx="2945862" cy="49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b" anchorCtr="0" compatLnSpc="1">
            <a:prstTxWarp prst="textNoShape">
              <a:avLst/>
            </a:prstTxWarp>
          </a:bodyPr>
          <a:lstStyle>
            <a:lvl1pPr algn="r" defTabSz="911440">
              <a:defRPr sz="1200"/>
            </a:lvl1pPr>
          </a:lstStyle>
          <a:p>
            <a:fld id="{674C0F4F-5312-413D-B62D-D6E5D133122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879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862" cy="49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t" anchorCtr="0" compatLnSpc="1">
            <a:prstTxWarp prst="textNoShape">
              <a:avLst/>
            </a:prstTxWarp>
          </a:bodyPr>
          <a:lstStyle>
            <a:lvl1pPr defTabSz="911440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94" y="0"/>
            <a:ext cx="2945862" cy="49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t" anchorCtr="0" compatLnSpc="1">
            <a:prstTxWarp prst="textNoShape">
              <a:avLst/>
            </a:prstTxWarp>
          </a:bodyPr>
          <a:lstStyle>
            <a:lvl1pPr algn="r" defTabSz="911440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39775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64" y="4690549"/>
            <a:ext cx="5438748" cy="4442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6503"/>
            <a:ext cx="2945862" cy="494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b" anchorCtr="0" compatLnSpc="1">
            <a:prstTxWarp prst="textNoShape">
              <a:avLst/>
            </a:prstTxWarp>
          </a:bodyPr>
          <a:lstStyle>
            <a:lvl1pPr defTabSz="911440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94" y="9376503"/>
            <a:ext cx="2945862" cy="494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130" tIns="45565" rIns="91130" bIns="45565" numCol="1" anchor="b" anchorCtr="0" compatLnSpc="1">
            <a:prstTxWarp prst="textNoShape">
              <a:avLst/>
            </a:prstTxWarp>
          </a:bodyPr>
          <a:lstStyle>
            <a:lvl1pPr algn="r" defTabSz="911440">
              <a:defRPr sz="1200">
                <a:latin typeface="Arial" charset="0"/>
              </a:defRPr>
            </a:lvl1pPr>
          </a:lstStyle>
          <a:p>
            <a:fld id="{7E426054-FF88-4689-B65E-EB2B8157F3F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7458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BD599-1EFF-4D73-86A0-239D14AB80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23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BE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18FE5-65E7-4A3A-9200-7F1367E124E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9140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EDC34-A624-4F00-B1A6-5CFE4C6764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416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6AF2A-050F-45CD-9EAC-6B5CA96210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3952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D71EF-4B0E-40DC-9789-3AA42DC74F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0798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6C048-065F-40A6-B372-59ABD95E44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967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7B3544-84FB-4052-9BAC-3089211D062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528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ADA18-D435-4AC0-8169-B1012472AE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1549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78CDC-68AA-4049-AC73-CAF7A14F57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667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916BD-59D3-4ACF-AF07-E3938D20AE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968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9EBCD-4A35-4B66-BF36-820416C498A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282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47700" y="274638"/>
            <a:ext cx="80391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545263"/>
            <a:ext cx="7269163" cy="51117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896100" y="65278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A0388-1D54-452B-83F0-0C4154D0D24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196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863" y="274638"/>
            <a:ext cx="800893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47700" y="1600200"/>
            <a:ext cx="394335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3450" y="1600200"/>
            <a:ext cx="394335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0" y="6545263"/>
            <a:ext cx="7269163" cy="51117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896100" y="65278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423FA4-BADE-429A-A593-A2A9FFD173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954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77863" y="274638"/>
            <a:ext cx="80089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7700" y="1600200"/>
            <a:ext cx="80391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45263"/>
            <a:ext cx="7269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635333"/>
                </a:solidFill>
                <a:latin typeface="Trebuchet MS" pitchFamily="34" charset="0"/>
              </a:defRPr>
            </a:lvl1pPr>
          </a:lstStyle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96100" y="65278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635333"/>
                </a:solidFill>
                <a:latin typeface="Trebuchet MS" pitchFamily="34" charset="0"/>
              </a:defRPr>
            </a:lvl1pPr>
          </a:lstStyle>
          <a:p>
            <a:pPr>
              <a:defRPr/>
            </a:pPr>
            <a:fld id="{99F0672A-BF04-4C2F-A72B-B01CE20FA1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2" name="Picture 37" descr="logo_rond02 copie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-247650"/>
            <a:ext cx="1144588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41" descr="BAR3"/>
          <p:cNvPicPr>
            <a:picLocks noChangeAspect="1" noChangeArrowheads="1"/>
          </p:cNvPicPr>
          <p:nvPr userDrawn="1"/>
        </p:nvPicPr>
        <p:blipFill>
          <a:blip r:embed="rId16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76581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43" descr="bar"/>
          <p:cNvPicPr>
            <a:picLocks noChangeAspect="1" noChangeArrowheads="1"/>
          </p:cNvPicPr>
          <p:nvPr userDrawn="1"/>
        </p:nvPicPr>
        <p:blipFill>
          <a:blip r:embed="rId17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608013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46" descr="logo_rond02 copie copy"/>
          <p:cNvPicPr>
            <a:picLocks noChangeAspect="1" noChangeArrowheads="1"/>
          </p:cNvPicPr>
          <p:nvPr userDrawn="1"/>
        </p:nvPicPr>
        <p:blipFill>
          <a:blip r:embed="rId18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525" y="-236538"/>
            <a:ext cx="1144588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u="sng">
          <a:solidFill>
            <a:schemeClr val="hlink"/>
          </a:solidFill>
          <a:latin typeface="Trebuchet MS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 u="sng">
          <a:solidFill>
            <a:schemeClr val="hlink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 u="sng">
          <a:solidFill>
            <a:schemeClr val="hlink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 u="sng">
          <a:solidFill>
            <a:schemeClr val="hlink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 u="sng">
          <a:solidFill>
            <a:schemeClr val="hlink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6F5D39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F5D39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6F5D39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F5D39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F5D39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8166100" cy="1470025"/>
          </a:xfrm>
        </p:spPr>
        <p:txBody>
          <a:bodyPr/>
          <a:lstStyle/>
          <a:p>
            <a:r>
              <a:rPr lang="fr-BE" smtClean="0"/>
              <a:t>Precious Metals and Rhenium Consortium</a:t>
            </a:r>
            <a:br>
              <a:rPr lang="fr-BE" smtClean="0"/>
            </a:br>
            <a:r>
              <a:rPr lang="fr-BE" smtClean="0"/>
              <a:t>PGM Experts meeting</a:t>
            </a:r>
            <a:endParaRPr lang="en-GB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fr-BE" sz="2000" dirty="0" smtClean="0"/>
          </a:p>
          <a:p>
            <a:pPr algn="r"/>
            <a:r>
              <a:rPr lang="fr-BE" sz="1800" dirty="0" err="1" smtClean="0"/>
              <a:t>Conference</a:t>
            </a:r>
            <a:r>
              <a:rPr lang="fr-BE" sz="1800" dirty="0" smtClean="0"/>
              <a:t> Call</a:t>
            </a:r>
          </a:p>
          <a:p>
            <a:pPr algn="r"/>
            <a:r>
              <a:rPr lang="fr-BE" sz="1800" dirty="0" smtClean="0"/>
              <a:t>8th May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BE" dirty="0" smtClean="0">
                <a:solidFill>
                  <a:srgbClr val="9999FF"/>
                </a:solidFill>
              </a:rPr>
              <a:t>1. Introduction and </a:t>
            </a:r>
            <a:r>
              <a:rPr lang="fr-BE" dirty="0" err="1" smtClean="0">
                <a:solidFill>
                  <a:srgbClr val="9999FF"/>
                </a:solidFill>
              </a:rPr>
              <a:t>welcome</a:t>
            </a:r>
            <a:endParaRPr lang="en-GB" dirty="0" smtClean="0">
              <a:solidFill>
                <a:srgbClr val="9999FF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7185025" cy="1752600"/>
          </a:xfrm>
        </p:spPr>
        <p:txBody>
          <a:bodyPr/>
          <a:lstStyle/>
          <a:p>
            <a:pPr marL="990600" lvl="1" indent="-533400" algn="l">
              <a:buFontTx/>
              <a:buChar char="–"/>
            </a:pPr>
            <a:r>
              <a:rPr lang="en-GB" dirty="0"/>
              <a:t>Competition Law reminder</a:t>
            </a:r>
          </a:p>
          <a:p>
            <a:pPr marL="990600" lvl="1" indent="-533400" algn="l">
              <a:buFontTx/>
              <a:buChar char="–"/>
            </a:pPr>
            <a:r>
              <a:rPr lang="en-GB" dirty="0" smtClean="0"/>
              <a:t>Approval of the Agenda</a:t>
            </a:r>
          </a:p>
          <a:p>
            <a:pPr marL="990600" lvl="1" indent="-533400" algn="l">
              <a:buFontTx/>
              <a:buChar char="–"/>
            </a:pPr>
            <a:r>
              <a:rPr lang="en-GB" dirty="0" smtClean="0"/>
              <a:t>Approval of minutes last meeting</a:t>
            </a:r>
          </a:p>
          <a:p>
            <a:pPr marL="990600" lvl="1" indent="-533400" algn="l">
              <a:buFontTx/>
              <a:buChar char="–"/>
            </a:pPr>
            <a:r>
              <a:rPr lang="en-GB" b="1" dirty="0"/>
              <a:t>US EPA 8(e) reporting requirements</a:t>
            </a:r>
            <a:endParaRPr lang="en-GB" b="1" dirty="0" smtClean="0"/>
          </a:p>
          <a:p>
            <a:pPr lvl="1" algn="l"/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50900" y="2117725"/>
            <a:ext cx="7772400" cy="1470025"/>
          </a:xfrm>
        </p:spPr>
        <p:txBody>
          <a:bodyPr/>
          <a:lstStyle/>
          <a:p>
            <a:r>
              <a:rPr lang="fr-BE" dirty="0" smtClean="0">
                <a:solidFill>
                  <a:srgbClr val="9999FF"/>
                </a:solidFill>
              </a:rPr>
              <a:t>2. PGM Testing Programme</a:t>
            </a:r>
            <a:endParaRPr lang="en-GB" dirty="0" smtClean="0">
              <a:solidFill>
                <a:srgbClr val="9999FF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50900" y="2117725"/>
            <a:ext cx="7772400" cy="1470025"/>
          </a:xfrm>
        </p:spPr>
        <p:txBody>
          <a:bodyPr/>
          <a:lstStyle/>
          <a:p>
            <a:pPr lvl="1"/>
            <a:r>
              <a:rPr lang="en-GB" dirty="0"/>
              <a:t>Enabling- /phys.-chem. Tests – progress update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294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Oxidising Properties – tests at BAM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4396029"/>
              </p:ext>
            </p:extLst>
          </p:nvPr>
        </p:nvGraphicFramePr>
        <p:xfrm>
          <a:off x="1346199" y="1440551"/>
          <a:ext cx="7175501" cy="35109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1753"/>
                <a:gridCol w="1352804"/>
                <a:gridCol w="1132975"/>
                <a:gridCol w="2637969"/>
              </a:tblGrid>
              <a:tr h="480475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dirty="0">
                          <a:effectLst/>
                        </a:rPr>
                        <a:t>Substance</a:t>
                      </a:r>
                      <a:endParaRPr lang="en-US" sz="1400" b="1" i="0" u="none" strike="noStrike" dirty="0">
                        <a:effectLst/>
                        <a:latin typeface="Calibri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</a:t>
                      </a:r>
                    </a:p>
                  </a:txBody>
                  <a:tcPr marL="9525" marR="9525" marT="9525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State</a:t>
                      </a:r>
                    </a:p>
                  </a:txBody>
                  <a:tcPr marL="9525" marR="9525" marT="9525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Status</a:t>
                      </a:r>
                    </a:p>
                  </a:txBody>
                  <a:tcPr marL="9525" marR="9525" marT="9525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439143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u="none" strike="noStrike">
                          <a:effectLst/>
                        </a:rPr>
                        <a:t>Iridium dioxide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12030-49-8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solid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done</a:t>
                      </a:r>
                      <a:endParaRPr lang="en-US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439143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u="none" strike="noStrike">
                          <a:effectLst/>
                        </a:rPr>
                        <a:t>Platinum dioxide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1314-15-4  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solid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done</a:t>
                      </a:r>
                      <a:endParaRPr lang="en-US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10182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u="none" strike="noStrike">
                          <a:effectLst/>
                        </a:rPr>
                        <a:t>Platinum dinitrate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18496-40-7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solution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done</a:t>
                      </a:r>
                      <a:endParaRPr lang="en-US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623536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u="none" strike="noStrike" dirty="0">
                          <a:effectLst/>
                        </a:rPr>
                        <a:t>Dipotassium tetraoxoruthenate</a:t>
                      </a:r>
                      <a:endParaRPr lang="en-US" sz="1100" b="0" i="1" u="none" strike="noStrike" dirty="0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 dirty="0">
                          <a:effectLst/>
                        </a:rPr>
                        <a:t>31111-21-4</a:t>
                      </a:r>
                      <a:endParaRPr lang="en-US" sz="1100" b="0" i="1" u="none" strike="noStrike" dirty="0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 dirty="0">
                          <a:effectLst/>
                        </a:rPr>
                        <a:t>Solution in </a:t>
                      </a:r>
                      <a:r>
                        <a:rPr lang="en-US" sz="1100" u="none" strike="noStrike" dirty="0" smtClean="0">
                          <a:effectLst/>
                        </a:rPr>
                        <a:t>aqueous</a:t>
                      </a:r>
                      <a:r>
                        <a:rPr lang="en-US" sz="1100" u="none" strike="noStrike" baseline="0" dirty="0" smtClean="0">
                          <a:effectLst/>
                        </a:rPr>
                        <a:t> KOH</a:t>
                      </a:r>
                      <a:endParaRPr lang="en-US" sz="1100" b="0" i="1" u="none" strike="noStrike" dirty="0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Not available in pure form</a:t>
                      </a:r>
                      <a:br>
                        <a:rPr lang="en-US" sz="1100" u="none" strike="noStrike" dirty="0">
                          <a:effectLst/>
                        </a:rPr>
                      </a:br>
                      <a:r>
                        <a:rPr lang="en-US" sz="1100" u="none" strike="noStrike" dirty="0">
                          <a:effectLst/>
                        </a:rPr>
                        <a:t>test K2OsO4 </a:t>
                      </a:r>
                      <a:r>
                        <a:rPr lang="en-US" sz="1100" u="none" strike="noStrike" dirty="0" smtClean="0">
                          <a:effectLst/>
                        </a:rPr>
                        <a:t>instead,</a:t>
                      </a:r>
                    </a:p>
                    <a:p>
                      <a:pPr algn="l" fontAlgn="b"/>
                      <a:r>
                        <a:rPr lang="en-US" sz="1100" u="none" strike="noStrike" dirty="0" smtClean="0">
                          <a:effectLst/>
                        </a:rPr>
                        <a:t>done</a:t>
                      </a:r>
                      <a:endParaRPr lang="en-US" sz="1100" b="0" i="1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419554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u="none" strike="noStrike" dirty="0">
                          <a:effectLst/>
                        </a:rPr>
                        <a:t>Ruthenium IV oxide</a:t>
                      </a:r>
                      <a:endParaRPr lang="en-US" sz="1100" b="0" i="1" u="none" strike="noStrike" dirty="0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 dirty="0">
                          <a:effectLst/>
                        </a:rPr>
                        <a:t>12036-10-1</a:t>
                      </a:r>
                      <a:endParaRPr lang="en-US" sz="1100" b="0" i="1" u="none" strike="noStrike" dirty="0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solid</a:t>
                      </a:r>
                      <a:endParaRPr lang="en-US" sz="1100" b="0" i="1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 smtClean="0">
                          <a:effectLst/>
                        </a:rPr>
                        <a:t>done</a:t>
                      </a:r>
                      <a:endParaRPr lang="en-US" sz="1100" b="0" i="1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99465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u="none" strike="noStrike" dirty="0">
                          <a:effectLst/>
                        </a:rPr>
                        <a:t>Rhodium trinitrate</a:t>
                      </a:r>
                      <a:endParaRPr lang="en-US" sz="1100" b="0" i="0" u="none" strike="noStrike" dirty="0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10139-58-9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>
                          <a:effectLst/>
                        </a:rPr>
                        <a:t>Solid (hydrate)</a:t>
                      </a:r>
                      <a:endParaRPr lang="en-US" sz="1100" b="0" i="0" u="none" strike="noStrike">
                        <a:effectLst/>
                        <a:latin typeface="Tahoma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done</a:t>
                      </a:r>
                      <a:endParaRPr lang="en-US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99465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Dihydrogen hexahydroxyplatinate</a:t>
                      </a:r>
                      <a:endParaRPr 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51850-20-5</a:t>
                      </a:r>
                      <a:endParaRPr 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Solid</a:t>
                      </a:r>
                      <a:endParaRPr 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New test - ongoing</a:t>
                      </a:r>
                      <a:endParaRPr 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F418FE5-65E7-4A3A-9200-7F1367E124EF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54225" y="4926125"/>
            <a:ext cx="701025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Initial tests completed at BAM, Berlin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Agreed to confirm ox. prop. of </a:t>
            </a:r>
            <a:r>
              <a:rPr lang="en-US" sz="2000" dirty="0"/>
              <a:t>dihydrogen </a:t>
            </a:r>
            <a:r>
              <a:rPr lang="en-US" sz="2000" dirty="0" smtClean="0"/>
              <a:t>hexahydroxyplatinate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/>
              <a:t>Testing ongoing at BAM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/>
              <a:t>Currently Cat. 1 based on read across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/>
              <a:t>Results in May</a:t>
            </a:r>
            <a:endParaRPr lang="en-US" sz="20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753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DC99A37-B650-4C6F-A2E4-5EBCAC7671CB}" type="slidenum">
              <a:rPr lang="en-GB"/>
              <a:pPr>
                <a:defRPr/>
              </a:pPr>
              <a:t>6</a:t>
            </a:fld>
            <a:endParaRPr lang="en-GB"/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Water Solubility –Standard tests</a:t>
            </a:r>
            <a:endParaRPr lang="en-GB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47700" y="1498600"/>
            <a:ext cx="8039100" cy="4525963"/>
          </a:xfrm>
        </p:spPr>
        <p:txBody>
          <a:bodyPr/>
          <a:lstStyle/>
          <a:p>
            <a:r>
              <a:rPr lang="en-US" sz="2000" dirty="0" smtClean="0"/>
              <a:t>OECD 105 (shake flask test)</a:t>
            </a:r>
          </a:p>
          <a:p>
            <a:r>
              <a:rPr lang="en-US" sz="2000" dirty="0" smtClean="0"/>
              <a:t>Tests at JMTC completed</a:t>
            </a:r>
          </a:p>
          <a:p>
            <a:r>
              <a:rPr lang="en-US" sz="2000" dirty="0" smtClean="0"/>
              <a:t>1 result from external lab outstanding</a:t>
            </a:r>
          </a:p>
          <a:p>
            <a:pPr lvl="1"/>
            <a:r>
              <a:rPr lang="en-US" sz="1800" dirty="0" smtClean="0"/>
              <a:t>expected in June</a:t>
            </a:r>
            <a:endParaRPr lang="en-US" sz="18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707176"/>
              </p:ext>
            </p:extLst>
          </p:nvPr>
        </p:nvGraphicFramePr>
        <p:xfrm>
          <a:off x="1092834" y="3230404"/>
          <a:ext cx="4507866" cy="30194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7866"/>
              </a:tblGrid>
              <a:tr h="2640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strike="sngStrike" dirty="0">
                          <a:solidFill>
                            <a:schemeClr val="tx1"/>
                          </a:solidFill>
                          <a:effectLst/>
                        </a:rPr>
                        <a:t>10025-65-7 Platinum dichloride</a:t>
                      </a:r>
                      <a:endParaRPr lang="en-US" sz="1200" strike="sngStrike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53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/>
                          </a:solidFill>
                          <a:effectLst/>
                        </a:rPr>
                        <a:t>Dicarbonyl(pentane-2,4-dionato-O,O')rhodium 14874-82-9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640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Triammonium hexachlororhodate 15336-18-2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464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Diammonium sodium hexakis(nitrito-N)rhodate 64164-17-6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640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Diammonium hexachlororuthenate 18746-63-9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025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Tetraammonium decachloro-mu-oxodiruthenate(4-) 85392-65-0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99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Rhodium trichloride (anhydrous) 10049-07-7 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53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Ruthenium trichloride 10049-08-8 (anhydrous)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53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Iridium dioxide 12030-49-8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DC99A37-B650-4C6F-A2E4-5EBCAC7671CB}" type="slidenum">
              <a:rPr lang="en-GB"/>
              <a:pPr>
                <a:defRPr/>
              </a:pPr>
              <a:t>7</a:t>
            </a:fld>
            <a:endParaRPr lang="en-GB"/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Water Solubility – Non standard tests</a:t>
            </a:r>
            <a:endParaRPr lang="en-GB" dirty="0" smtClean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5937366"/>
              </p:ext>
            </p:extLst>
          </p:nvPr>
        </p:nvGraphicFramePr>
        <p:xfrm>
          <a:off x="1138168" y="1761532"/>
          <a:ext cx="4360932" cy="40523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5772"/>
                <a:gridCol w="1615160"/>
              </a:tblGrid>
              <a:tr h="399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Substance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Comment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99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Rhodium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</a:rPr>
                        <a:t>trihydroxide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 21656-02-0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</a:rPr>
                        <a:t>cannot be isolated as dry solid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847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Rhodium tris(2-ethylhexanoate) 20845-92-5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</a:rPr>
                        <a:t>solution in 2-EH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413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Ruthenium trihydroxide 12135-42-1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</a:rPr>
                        <a:t>damp unisolated solid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413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16970-55-1  Dihydrogen tetrachloropalladate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only available as solution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6548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68478-92-2  Platinum, 1,3-diethenyl-1,1,3,3-tetramethyldisiloxane complexes / Karstedt concentrate   (10-100 tonne substance)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decomposes in water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94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</a:rPr>
                        <a:t>14221-01-3  Tetrakis(triphenylphosphine)palladium 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</a:rPr>
                        <a:t>decomposes in water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823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chemeClr val="tx1"/>
                          </a:solidFill>
                          <a:effectLst/>
                        </a:rPr>
                        <a:t>10102-05-3 Palladium dinitrate (and solution) 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likely to precipitate in water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18496-40-7 Platinum dinitrate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likely to precipitate in water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4092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12036-04-3   Palladium dioxide (and hydrate)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substance not isolated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274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16919-73-6 Dipotassium hexachloropalladate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substance not isolated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3274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19168-23-1  Diammonium hexachloropalladate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substance not isolated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465" marR="59465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545778" y="1612900"/>
            <a:ext cx="359822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Testing at JMTC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2 results outstanding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/>
              <a:t>1 substance received late (3</a:t>
            </a:r>
            <a:r>
              <a:rPr lang="en-US" sz="2000" baseline="30000" dirty="0" smtClean="0"/>
              <a:t>rd</a:t>
            </a:r>
            <a:r>
              <a:rPr lang="en-US" sz="2000" dirty="0" smtClean="0"/>
              <a:t> May 2012)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/>
              <a:t>Karstedt conc. put on hold – recommend to test now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57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DC99A37-B650-4C6F-A2E4-5EBCAC7671CB}" type="slidenum">
              <a:rPr lang="en-GB"/>
              <a:pPr>
                <a:defRPr/>
              </a:pPr>
              <a:t>8</a:t>
            </a:fld>
            <a:endParaRPr lang="en-GB"/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Water Solubility – TD - </a:t>
            </a:r>
            <a:r>
              <a:rPr lang="fr-BE" dirty="0" err="1" smtClean="0"/>
              <a:t>Other</a:t>
            </a:r>
            <a:endParaRPr lang="en-GB" dirty="0" smtClean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6998523"/>
              </p:ext>
            </p:extLst>
          </p:nvPr>
        </p:nvGraphicFramePr>
        <p:xfrm>
          <a:off x="1225550" y="1481931"/>
          <a:ext cx="3022600" cy="4130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1300"/>
                <a:gridCol w="1511300"/>
              </a:tblGrid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Substance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Status</a:t>
                      </a:r>
                    </a:p>
                  </a:txBody>
                  <a:tcPr marL="68580" marR="68580" marT="0" marB="0" anchor="b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Palladium monoxide  (hydrate) 1314-08-5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TD test CANMET</a:t>
                      </a:r>
                      <a:endParaRPr lang="en-US" sz="11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Palladium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dihydroxide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12135-22-7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TD test CANMET</a:t>
                      </a:r>
                      <a:endParaRPr lang="en-US" sz="11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14024-61-4 Palladium di(4-oxopent-2-en-2-oate)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Existing data sufficient, no TD test required</a:t>
                      </a:r>
                      <a:endParaRPr lang="en-US" sz="11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Dirhodium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trisulphate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 10489-46-0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Check if limit value</a:t>
                      </a:r>
                      <a:r>
                        <a:rPr lang="en-U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 available - done</a:t>
                      </a:r>
                      <a:endParaRPr lang="en-US" sz="11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Potassium tetraoxoruthenate 31111-21-4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Check if limit value</a:t>
                      </a:r>
                      <a:r>
                        <a:rPr lang="en-U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 available - done</a:t>
                      </a:r>
                      <a:endParaRPr lang="en-US" sz="1100" b="1" kern="120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61495-96-3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Tetramminepalladium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(2+) diacetate      (1-10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tonne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</a:rPr>
                        <a:t> substance)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Check if limit value</a:t>
                      </a:r>
                      <a:r>
                        <a:rPr lang="en-U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+mn-cs"/>
                        </a:rPr>
                        <a:t> available - done</a:t>
                      </a:r>
                      <a:endParaRPr lang="en-US" sz="1100" b="1" kern="120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+mn-cs"/>
                      </a:endParaRPr>
                    </a:p>
                  </a:txBody>
                  <a:tcPr marL="68580" marR="68580" marT="0" marB="0" anchor="b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627925" y="1536700"/>
            <a:ext cx="43832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Testing at </a:t>
            </a:r>
            <a:r>
              <a:rPr lang="en-US" sz="2400" dirty="0" smtClean="0"/>
              <a:t>CANMET completed</a:t>
            </a:r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Draft report received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Final report in preparation</a:t>
            </a:r>
            <a:endParaRPr lang="en-US" sz="24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04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B1B523AF-8664-4323-B2E6-36B0331121D9}" type="slidenum">
              <a:rPr lang="en-GB"/>
              <a:pPr>
                <a:defRPr/>
              </a:pPr>
              <a:t>9</a:t>
            </a:fld>
            <a:endParaRPr lang="en-GB"/>
          </a:p>
        </p:txBody>
      </p:sp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dirty="0" smtClean="0"/>
              <a:t>Bio-elution tests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5029" y="1173683"/>
            <a:ext cx="7172696" cy="195546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1800" dirty="0" smtClean="0"/>
              <a:t>Testing at CIMM, Chile</a:t>
            </a:r>
          </a:p>
          <a:p>
            <a:pPr>
              <a:lnSpc>
                <a:spcPct val="80000"/>
              </a:lnSpc>
            </a:pPr>
            <a:r>
              <a:rPr lang="en-GB" sz="1800" dirty="0" smtClean="0"/>
              <a:t>Timing: CIMM will close down – need to complete testing by summer</a:t>
            </a:r>
          </a:p>
          <a:p>
            <a:pPr>
              <a:lnSpc>
                <a:spcPct val="80000"/>
              </a:lnSpc>
            </a:pPr>
            <a:r>
              <a:rPr lang="en-GB" sz="1800" dirty="0"/>
              <a:t>Final scope based on initial data from dustiness tests/ MPPD </a:t>
            </a:r>
            <a:r>
              <a:rPr lang="en-GB" sz="1800" dirty="0" err="1"/>
              <a:t>modeling</a:t>
            </a:r>
            <a:r>
              <a:rPr lang="en-GB" sz="1800" dirty="0"/>
              <a:t> (next </a:t>
            </a:r>
            <a:r>
              <a:rPr lang="en-GB" sz="1800" dirty="0" smtClean="0"/>
              <a:t>slides)</a:t>
            </a:r>
            <a:endParaRPr lang="en-GB" sz="1800" dirty="0"/>
          </a:p>
          <a:p>
            <a:pPr>
              <a:lnSpc>
                <a:spcPct val="80000"/>
              </a:lnSpc>
            </a:pPr>
            <a:r>
              <a:rPr lang="en-GB" sz="1800" dirty="0" smtClean="0"/>
              <a:t>PdO: no sample provider found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481633"/>
              </p:ext>
            </p:extLst>
          </p:nvPr>
        </p:nvGraphicFramePr>
        <p:xfrm>
          <a:off x="1401483" y="2764467"/>
          <a:ext cx="5201336" cy="36356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72532"/>
                <a:gridCol w="840792"/>
                <a:gridCol w="1452649"/>
                <a:gridCol w="633691"/>
                <a:gridCol w="501672"/>
              </a:tblGrid>
              <a:tr h="3510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Substance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</a:rPr>
                        <a:t>CASRN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Comment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Gastric/ Dermal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Lung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Platinum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2023600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Platinum black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x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Palladium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7440-05-3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Palladium black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7594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Palladium monoxide</a:t>
                      </a:r>
                      <a:br>
                        <a:rPr lang="en-US" sz="1000" u="none" strike="noStrike" dirty="0">
                          <a:effectLst/>
                        </a:rPr>
                      </a:br>
                      <a:r>
                        <a:rPr lang="en-US" sz="1000" u="none" strike="noStrike" dirty="0">
                          <a:effectLst/>
                        </a:rPr>
                        <a:t>(anhydr.)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1314-08-5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Substance not available for testing</a:t>
                      </a:r>
                    </a:p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/>
                      </a:r>
                      <a:br>
                        <a:rPr lang="en-US" sz="1100" u="none" strike="noStrike" dirty="0">
                          <a:effectLst/>
                        </a:rPr>
                      </a:b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Palladium dihydroxide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12135-22-7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51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Palladium (II) di(4-oxopent-2-en-2-oate)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14024-61-4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Rhodium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7440-16-6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Rhodium black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935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Diammonium sodium hexakis(nitrito-N)rhodate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64164-17-6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Ruthenium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7440-18-8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78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Ruthenium black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x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x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CB87CB9-3D79-482B-9D19-8EB6E1455D71}" type="slidenum">
              <a:rPr lang="en-GB"/>
              <a:pPr>
                <a:defRPr/>
              </a:pPr>
              <a:t>10</a:t>
            </a:fld>
            <a:endParaRPr lang="en-GB"/>
          </a:p>
        </p:txBody>
      </p:sp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dirty="0" smtClean="0"/>
              <a:t>Dustiness tests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447800"/>
            <a:ext cx="7853363" cy="55499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000" dirty="0" smtClean="0"/>
              <a:t>To estimate potential for inhalation exposure</a:t>
            </a:r>
          </a:p>
          <a:p>
            <a:pPr lvl="3">
              <a:lnSpc>
                <a:spcPct val="80000"/>
              </a:lnSpc>
            </a:pPr>
            <a:endParaRPr lang="en-GB" sz="800" dirty="0" smtClean="0"/>
          </a:p>
          <a:p>
            <a:pPr>
              <a:lnSpc>
                <a:spcPct val="80000"/>
              </a:lnSpc>
            </a:pPr>
            <a:r>
              <a:rPr lang="en-GB" sz="2000" dirty="0" smtClean="0"/>
              <a:t>Status</a:t>
            </a:r>
          </a:p>
          <a:p>
            <a:pPr lvl="1">
              <a:lnSpc>
                <a:spcPct val="80000"/>
              </a:lnSpc>
            </a:pPr>
            <a:r>
              <a:rPr lang="en-GB" sz="1600" dirty="0" smtClean="0"/>
              <a:t>Testing at DMT completed, reports available</a:t>
            </a:r>
          </a:p>
          <a:p>
            <a:pPr lvl="1">
              <a:lnSpc>
                <a:spcPct val="80000"/>
              </a:lnSpc>
            </a:pPr>
            <a:r>
              <a:rPr lang="en-GB" sz="1600" dirty="0" smtClean="0"/>
              <a:t>Lung </a:t>
            </a:r>
            <a:r>
              <a:rPr lang="en-GB" sz="1600" dirty="0"/>
              <a:t>deposition </a:t>
            </a:r>
            <a:r>
              <a:rPr lang="en-GB" sz="1600" dirty="0" smtClean="0"/>
              <a:t>modelling (MPPD) </a:t>
            </a:r>
            <a:r>
              <a:rPr lang="en-GB" sz="1600" dirty="0"/>
              <a:t>based on dustiness </a:t>
            </a:r>
            <a:r>
              <a:rPr lang="en-GB" sz="1600" dirty="0" smtClean="0"/>
              <a:t>data: completed, draft report received 30</a:t>
            </a:r>
            <a:r>
              <a:rPr lang="en-GB" sz="1600" baseline="30000" dirty="0" smtClean="0"/>
              <a:t>th</a:t>
            </a:r>
            <a:r>
              <a:rPr lang="en-GB" sz="1600" dirty="0" smtClean="0"/>
              <a:t> April 2012</a:t>
            </a:r>
            <a:endParaRPr lang="en-GB" sz="1600" dirty="0"/>
          </a:p>
          <a:p>
            <a:pPr lvl="1">
              <a:lnSpc>
                <a:spcPct val="80000"/>
              </a:lnSpc>
            </a:pPr>
            <a:r>
              <a:rPr lang="en-GB" sz="1600" dirty="0" smtClean="0"/>
              <a:t>Draft results: next slide</a:t>
            </a:r>
          </a:p>
          <a:p>
            <a:pPr lvl="1">
              <a:lnSpc>
                <a:spcPct val="80000"/>
              </a:lnSpc>
            </a:pPr>
            <a:endParaRPr lang="en-GB" sz="1800" dirty="0" smtClean="0"/>
          </a:p>
          <a:p>
            <a:pPr>
              <a:lnSpc>
                <a:spcPct val="80000"/>
              </a:lnSpc>
            </a:pPr>
            <a:r>
              <a:rPr lang="en-GB" sz="2000" dirty="0" smtClean="0"/>
              <a:t>Breathing mode for MPPD calculations</a:t>
            </a:r>
          </a:p>
          <a:p>
            <a:pPr lvl="1">
              <a:lnSpc>
                <a:spcPct val="80000"/>
              </a:lnSpc>
            </a:pPr>
            <a:r>
              <a:rPr lang="en-GB" sz="1600" dirty="0" smtClean="0"/>
              <a:t>Several modes available (</a:t>
            </a:r>
            <a:r>
              <a:rPr lang="en-GB" sz="1600" dirty="0" err="1" smtClean="0"/>
              <a:t>oro</a:t>
            </a:r>
            <a:r>
              <a:rPr lang="en-GB" sz="1600" dirty="0" smtClean="0"/>
              <a:t>-nasal augmenter, </a:t>
            </a:r>
            <a:r>
              <a:rPr lang="en-GB" sz="1600" dirty="0" err="1" smtClean="0"/>
              <a:t>oro</a:t>
            </a:r>
            <a:r>
              <a:rPr lang="en-GB" sz="1600" dirty="0" smtClean="0"/>
              <a:t>-nasal mouth, mouth)</a:t>
            </a:r>
          </a:p>
          <a:p>
            <a:pPr lvl="1">
              <a:lnSpc>
                <a:spcPct val="80000"/>
              </a:lnSpc>
            </a:pPr>
            <a:r>
              <a:rPr lang="en-GB" sz="1600" dirty="0" smtClean="0"/>
              <a:t>Need to select ‘reasonable worst-case’ mode. Suggest to use </a:t>
            </a:r>
            <a:r>
              <a:rPr lang="en-GB" sz="1600" dirty="0" err="1" smtClean="0"/>
              <a:t>oro</a:t>
            </a:r>
            <a:r>
              <a:rPr lang="en-GB" sz="1600" dirty="0" smtClean="0"/>
              <a:t>-nasal augmenter</a:t>
            </a:r>
          </a:p>
          <a:p>
            <a:pPr lvl="1">
              <a:lnSpc>
                <a:spcPct val="80000"/>
              </a:lnSpc>
            </a:pPr>
            <a:r>
              <a:rPr lang="en-GB" sz="1600" dirty="0" smtClean="0"/>
              <a:t>Any objections?</a:t>
            </a:r>
          </a:p>
          <a:p>
            <a:pPr lvl="1">
              <a:lnSpc>
                <a:spcPct val="80000"/>
              </a:lnSpc>
            </a:pPr>
            <a:endParaRPr lang="en-GB" sz="2000" dirty="0">
              <a:ea typeface="+mn-ea"/>
              <a:cs typeface="+mn-cs"/>
            </a:endParaRPr>
          </a:p>
          <a:p>
            <a:pPr>
              <a:lnSpc>
                <a:spcPct val="80000"/>
              </a:lnSpc>
            </a:pPr>
            <a:r>
              <a:rPr lang="en-GB" sz="2000" dirty="0"/>
              <a:t>Selection of substances for bio-elution testing in lung fluids</a:t>
            </a:r>
          </a:p>
          <a:p>
            <a:pPr lvl="1">
              <a:lnSpc>
                <a:spcPct val="80000"/>
              </a:lnSpc>
            </a:pPr>
            <a:r>
              <a:rPr lang="en-GB" sz="1600" dirty="0" smtClean="0"/>
              <a:t>Only needed if substance reaches the lung</a:t>
            </a:r>
          </a:p>
          <a:p>
            <a:pPr lvl="1">
              <a:lnSpc>
                <a:spcPct val="80000"/>
              </a:lnSpc>
            </a:pPr>
            <a:r>
              <a:rPr lang="en-GB" sz="1600" dirty="0" smtClean="0"/>
              <a:t>Selection based on draft MPPD data and dustiness</a:t>
            </a:r>
          </a:p>
          <a:p>
            <a:pPr lvl="1">
              <a:lnSpc>
                <a:spcPct val="80000"/>
              </a:lnSpc>
            </a:pPr>
            <a:r>
              <a:rPr lang="en-GB" sz="1600" dirty="0" smtClean="0"/>
              <a:t>Recommendation: test lung fluids bio-elution only for substances with lung deposition &gt; 1%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CB87CB9-3D79-482B-9D19-8EB6E1455D71}" type="slidenum">
              <a:rPr lang="en-GB"/>
              <a:pPr>
                <a:defRPr/>
              </a:pPr>
              <a:t>11</a:t>
            </a:fld>
            <a:endParaRPr lang="en-GB"/>
          </a:p>
        </p:txBody>
      </p:sp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677863" y="414338"/>
            <a:ext cx="8008937" cy="1143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800" dirty="0" smtClean="0"/>
              <a:t>Dustiness tests/ MPPD </a:t>
            </a:r>
            <a:r>
              <a:rPr lang="en-GB" sz="2800" dirty="0" err="1" smtClean="0"/>
              <a:t>modeling</a:t>
            </a:r>
            <a:r>
              <a:rPr lang="en-GB" sz="2800" dirty="0" smtClean="0"/>
              <a:t> </a:t>
            </a:r>
            <a:r>
              <a:rPr lang="en-GB" sz="2800" dirty="0"/>
              <a:t>- </a:t>
            </a:r>
            <a:r>
              <a:rPr lang="en-GB" sz="2400" dirty="0"/>
              <a:t>Draft </a:t>
            </a:r>
            <a:r>
              <a:rPr lang="en-GB" sz="2400" dirty="0" smtClean="0"/>
              <a:t>results</a:t>
            </a:r>
            <a:endParaRPr lang="en-GB" sz="2800" dirty="0" smtClean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374893"/>
              </p:ext>
            </p:extLst>
          </p:nvPr>
        </p:nvGraphicFramePr>
        <p:xfrm>
          <a:off x="848306" y="1503180"/>
          <a:ext cx="7096296" cy="47907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44974"/>
                <a:gridCol w="555087"/>
                <a:gridCol w="548129"/>
                <a:gridCol w="657136"/>
                <a:gridCol w="1095485"/>
                <a:gridCol w="1095485"/>
              </a:tblGrid>
              <a:tr h="23525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</a:rPr>
                        <a:t>Substance name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Oronasal-augmenter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Dustiness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057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Head (%)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TB (%)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 (%)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Total (%)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%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Diamminedichloropalladium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52.2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0.29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0.44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52.9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Dihydrogen hexahydroxyplatinate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66.4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1.1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2.4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69.9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26.2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Palladium dihydroxide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46.6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0.16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0.19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47.0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13.9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849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Diammonium sodium hexakis(nitrito-N)rhodate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47.7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0.20</a:t>
                      </a:r>
                      <a:endParaRPr lang="en-US" sz="110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0.32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48.2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23.7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Diammonium hexachloropalladate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48.0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0.11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0.062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48.1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43.5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Dipotassium hexachloropalladate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52.5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0.17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0.15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52.8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55.8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Tetraamminepalladium(2+)dichloride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52.5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0.17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0.15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52.8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Diammonium hexachlororuthenate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47.6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0.26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48.1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34.1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Palladium di(4-oxopent-2-en-2-oate)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40.0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0.14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0.26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40.4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23.2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</a:rPr>
                        <a:t>Ruthenium black*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</a:rPr>
                        <a:t>53.2</a:t>
                      </a:r>
                      <a:endParaRPr lang="en-US" sz="1100" b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</a:rPr>
                        <a:t>0.60</a:t>
                      </a:r>
                      <a:endParaRPr lang="en-US" sz="1100" b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</a:rPr>
                        <a:t>0.81</a:t>
                      </a:r>
                      <a:endParaRPr lang="en-US" sz="1100" b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</a:rPr>
                        <a:t>54.6</a:t>
                      </a:r>
                      <a:endParaRPr lang="en-US" sz="1100" b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40.1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Palladium black*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79.6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0.76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0.79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</a:rPr>
                        <a:t>81.1</a:t>
                      </a:r>
                      <a:endParaRPr lang="en-US" sz="1100" b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</a:rPr>
                        <a:t>X</a:t>
                      </a:r>
                      <a:endParaRPr lang="en-US" sz="1100" b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</a:rPr>
                        <a:t>Platinum black*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72.3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</a:rPr>
                        <a:t>1.8</a:t>
                      </a:r>
                      <a:endParaRPr lang="en-US" sz="1100" b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</a:rPr>
                        <a:t>6.0</a:t>
                      </a:r>
                      <a:endParaRPr lang="en-US" sz="1100" b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80.1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20.5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</a:rPr>
                        <a:t>Rhodium black*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48.7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0.20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0.28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49.2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</a:rPr>
                        <a:t>51.5</a:t>
                      </a:r>
                      <a:endParaRPr lang="en-US" sz="1100" b="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Palladium monoxide (anhydrous)*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46.3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0.085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46.5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56.7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849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Platinum sponge*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43.9</a:t>
                      </a:r>
                      <a:endParaRPr lang="en-US" sz="110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0.098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0.053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44.1</a:t>
                      </a:r>
                      <a:endParaRPr lang="en-US" sz="110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7.3</a:t>
                      </a:r>
                      <a:endParaRPr lang="en-US" sz="110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Rhodium sponge*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50.4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50.8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26.3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</a:rPr>
                        <a:t>Palladium powder*</a:t>
                      </a:r>
                      <a:endParaRPr lang="en-US" sz="1100" b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45.8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0.12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0.08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46.0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28.4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24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</a:rPr>
                        <a:t>Ruthenium powder*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54.9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0.69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0.89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56.4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4.9</a:t>
                      </a:r>
                      <a:endParaRPr lang="en-US" sz="110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661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In-vitro irritation/corrosion testing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Testing strategy</a:t>
            </a:r>
          </a:p>
          <a:p>
            <a:pPr lvl="1"/>
            <a:r>
              <a:rPr lang="en-US" sz="2000" dirty="0" smtClean="0"/>
              <a:t>In-vitro skin irritation (OECD 439) – if positive: OECD 431</a:t>
            </a:r>
          </a:p>
          <a:p>
            <a:pPr lvl="1"/>
            <a:r>
              <a:rPr lang="en-US" sz="2000" dirty="0" smtClean="0"/>
              <a:t>In-vitro </a:t>
            </a:r>
            <a:r>
              <a:rPr lang="en-US" sz="2000" dirty="0"/>
              <a:t>skin </a:t>
            </a:r>
            <a:r>
              <a:rPr lang="en-US" sz="2000" dirty="0" smtClean="0"/>
              <a:t>corrosion (OECD 431) </a:t>
            </a:r>
            <a:r>
              <a:rPr lang="en-US" sz="2000" dirty="0"/>
              <a:t>– if positive: </a:t>
            </a:r>
            <a:r>
              <a:rPr lang="en-US" sz="2000" dirty="0" smtClean="0"/>
              <a:t>stop</a:t>
            </a:r>
          </a:p>
          <a:p>
            <a:pPr lvl="1"/>
            <a:r>
              <a:rPr lang="en-US" sz="2000" dirty="0" smtClean="0"/>
              <a:t>In-vitro </a:t>
            </a:r>
            <a:r>
              <a:rPr lang="en-US" sz="2000" dirty="0"/>
              <a:t>eye irritation (ICE or BCOP) – if positive: stop</a:t>
            </a:r>
          </a:p>
          <a:p>
            <a:pPr lvl="1"/>
            <a:r>
              <a:rPr lang="en-US" sz="2000" dirty="0"/>
              <a:t>In-vivo eye </a:t>
            </a:r>
            <a:r>
              <a:rPr lang="en-US" sz="2000" dirty="0" smtClean="0"/>
              <a:t>irritation</a:t>
            </a:r>
          </a:p>
          <a:p>
            <a:pPr lvl="1"/>
            <a:endParaRPr lang="en-US" sz="2000" dirty="0"/>
          </a:p>
          <a:p>
            <a:r>
              <a:rPr lang="en-US" sz="2400" dirty="0" smtClean="0"/>
              <a:t>Skin corrosion data needed to decide on other tests</a:t>
            </a:r>
          </a:p>
          <a:p>
            <a:pPr lvl="1"/>
            <a:r>
              <a:rPr lang="en-US" sz="2000" dirty="0" smtClean="0"/>
              <a:t>Eye irritation</a:t>
            </a:r>
          </a:p>
          <a:p>
            <a:pPr lvl="1"/>
            <a:r>
              <a:rPr lang="en-US" sz="2000" dirty="0" smtClean="0"/>
              <a:t>Sensitisation</a:t>
            </a:r>
          </a:p>
          <a:p>
            <a:pPr lvl="1"/>
            <a:r>
              <a:rPr lang="en-US" sz="2000" dirty="0" smtClean="0"/>
              <a:t>Acute toxicity</a:t>
            </a:r>
          </a:p>
          <a:p>
            <a:pPr lvl="1"/>
            <a:r>
              <a:rPr lang="en-US" sz="2000" dirty="0" smtClean="0"/>
              <a:t>(Genotoxicity)</a:t>
            </a:r>
          </a:p>
          <a:p>
            <a:pPr lvl="3"/>
            <a:endParaRPr lang="en-US" sz="12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F418FE5-65E7-4A3A-9200-7F1367E124EF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56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Irritation/corrosion testing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193800"/>
            <a:ext cx="8039100" cy="4525963"/>
          </a:xfrm>
        </p:spPr>
        <p:txBody>
          <a:bodyPr/>
          <a:lstStyle/>
          <a:p>
            <a:r>
              <a:rPr lang="en-US" sz="2000" dirty="0" smtClean="0"/>
              <a:t>Testing ongoing</a:t>
            </a:r>
            <a:endParaRPr lang="en-US" sz="1400" dirty="0" smtClean="0"/>
          </a:p>
          <a:p>
            <a:pPr lvl="1"/>
            <a:r>
              <a:rPr lang="en-US" sz="1600" dirty="0" smtClean="0"/>
              <a:t>CiToxLAB (EPISKIN/ ICE): in vitro tests completed, in-vivo tests ongoing</a:t>
            </a:r>
          </a:p>
          <a:p>
            <a:pPr lvl="1"/>
            <a:r>
              <a:rPr lang="en-US" sz="1600" dirty="0" smtClean="0"/>
              <a:t>Harlan (EPISKIN/ BCOP): substance not available yet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F418FE5-65E7-4A3A-9200-7F1367E124EF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648540"/>
              </p:ext>
            </p:extLst>
          </p:nvPr>
        </p:nvGraphicFramePr>
        <p:xfrm>
          <a:off x="718950" y="2279288"/>
          <a:ext cx="8039100" cy="42570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2989"/>
                <a:gridCol w="1117329"/>
                <a:gridCol w="1094481"/>
                <a:gridCol w="967563"/>
                <a:gridCol w="2516738"/>
              </a:tblGrid>
              <a:tr h="313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</a:rPr>
                        <a:t>Substance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</a:rPr>
                        <a:t>In vitro skin (EPISKIN) test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</a:rPr>
                        <a:t>In vitro eye (e.g. BCOP or ICE) test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</a:rPr>
                        <a:t>In vivo eye irritation test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1255" marR="61255" marT="0" marB="0"/>
                </a:tc>
              </a:tr>
              <a:tr h="313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Diammonium hexachlororuthenate 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(CAS 18746-63-9)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irr./corr.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ICE neg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ongoing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Initial</a:t>
                      </a:r>
                      <a:r>
                        <a:rPr lang="en-GB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in-vivo data indicate possible irritation, need to confirm with water solubility data (in progress)</a:t>
                      </a:r>
                      <a:endParaRPr lang="en-US" sz="9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1255" marR="61255" marT="0" marB="0"/>
                </a:tc>
              </a:tr>
              <a:tr h="3756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Carbonyl(pentane-2,4-dionato-O,O')(triphenylphosphine)rhodium 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(CAS 25470-96-6)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Due to reduction in tonnage, substance now qualifies for Annex III exemption. No testing required any longer.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</a:tr>
              <a:tr h="469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Diammonium sodium hexakis(nitrito-N)rhodate 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(CAS 64164-17-6)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</a:t>
                      </a:r>
                      <a:r>
                        <a:rPr lang="en-GB" sz="800" kern="1200" baseline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irr</a:t>
                      </a: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./corr.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ICE neg.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neg.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ICE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</a:tr>
              <a:tr h="313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Diamminedichloropalladium 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(CAS 13782-33-7)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</a:t>
                      </a:r>
                      <a:r>
                        <a:rPr lang="en-GB" sz="800" kern="1200" baseline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irr</a:t>
                      </a: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./corr.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ICE neg.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 1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ICE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</a:tr>
              <a:tr h="3130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BE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Palladium (II) di(4-oxopent-2-en-2-oate) (CAS 14024-61-4)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BE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irr./corr.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neg.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 1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N/A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</a:tr>
              <a:tr h="315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Platinum dichloride 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(CAS 10025-65-7</a:t>
                      </a:r>
                      <a:r>
                        <a:rPr lang="en-GB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 of scope now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</a:tr>
              <a:tr h="7826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Tetraammineplatinum dinitrate 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(CAS 20634-12-2)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irr./corr.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 not available yet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 not available yet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Supplied as solution, max. conc. 6.6%. Makeup of 20% solution from solid is not possible since solid is not isolated (explosivity); suggest to test 6.6% solution in BCOP test.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</a:tr>
              <a:tr h="5009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Platinum, 1,3-diethenyl-1,1,3,3-tetramethyldisiloxane complexes / Karstedt concentrate (CAS 68478-92-2)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(X)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(X)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(X)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 sharing under discussion with Silicones sector. Suggest to put testing on hold.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(Will decompose in aqueous solution.  Consider waiver possibility.  Predicted to be a marked irritant.)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</a:tr>
              <a:tr h="313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Dihydrogen hexahydroxyplatinate (CAS 51850-20-5)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irr./corr.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8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255" marR="61255" marT="0" marB="0"/>
                </a:tc>
              </a:tr>
            </a:tbl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03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2400" y="2130425"/>
            <a:ext cx="7035800" cy="1470025"/>
          </a:xfrm>
        </p:spPr>
        <p:txBody>
          <a:bodyPr/>
          <a:lstStyle/>
          <a:p>
            <a:r>
              <a:rPr lang="en-GB" dirty="0"/>
              <a:t>Fast-track testing: diamminedichloropalladium </a:t>
            </a:r>
            <a:endParaRPr lang="en-GB" dirty="0" smtClean="0">
              <a:solidFill>
                <a:srgbClr val="9999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E4046DE9-9A4F-40A8-8AA6-BF07D9361531}" type="slidenum">
              <a:rPr lang="en-GB"/>
              <a:pPr>
                <a:defRPr/>
              </a:pPr>
              <a:t>15</a:t>
            </a:fld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539438"/>
              </p:ext>
            </p:extLst>
          </p:nvPr>
        </p:nvGraphicFramePr>
        <p:xfrm>
          <a:off x="748146" y="396596"/>
          <a:ext cx="8236366" cy="6355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5357"/>
                <a:gridCol w="466292"/>
                <a:gridCol w="594208"/>
                <a:gridCol w="6040509"/>
              </a:tblGrid>
              <a:tr h="103975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DIAMMINEDICHLOROPALLADIUM: ECOTOXICOLOGY STUDIES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2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 dirty="0">
                          <a:effectLst/>
                        </a:rPr>
                        <a:t>Study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CRO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Status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Comments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b"/>
                </a:tc>
              </a:tr>
              <a:tr h="63496">
                <a:tc>
                  <a:txBody>
                    <a:bodyPr/>
                    <a:lstStyle/>
                    <a:p>
                      <a:pPr algn="ctr" fontAlgn="ctr"/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</a:tr>
              <a:tr h="12100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 dirty="0">
                          <a:effectLst/>
                        </a:rPr>
                        <a:t>ALGAE (OECD 201)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Fraunhofer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Completed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700" u="none" strike="noStrike">
                          <a:effectLst/>
                        </a:rPr>
                        <a:t>Fraunhofer, recommended to PMRC 13.12.2011, confirmation required from PEG WG to proceed. Confrmation received 28/12/2011.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Confirmed test scope with Fraunhofer 16/1/2012: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 - low EDTA media,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 - water quality parameters to inc. DOC &amp; to be measured in RF &amp; definitive tests. 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Revised quote/contract from Fraunhofer received 25/1/2012. 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/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Based on the results of range-finder the definitve test will be performed at nominal test concentrations of 10.0, 5.0, 2.5, 1.25, 0.625 µg Pd/L.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/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Draft report received 25/3/2012.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/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Exposure  concentrations (based on Pd analysis) were at 26-62% of nominal at the start of the test and dropped to 14-21% of nominal after 72 hours. Toxicity results are therefore based on geometric mean measured exposure concentrations.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/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Based on the geometric mean measured Pd concentrations;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EC50 Yield = 2.03 mg/L Pd/  4.03 mg/L DDP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EC50 Growth Rate = 2.96 mg/L Pd/ 5.88 mg/L DDP 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NOEC Growth Rate &amp; Yield = 1.33 mg/L Pd/ 2.64 mg/L DDP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/>
                </a:tc>
              </a:tr>
              <a:tr h="106180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DAPHNIA (OECD 202)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Fraunhofer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Reporting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700" u="none" strike="noStrike">
                          <a:effectLst/>
                        </a:rPr>
                        <a:t>Fraunhofer, recommended to PMRC 13.12.2011, confirmation required from PEG WG to proceed. Confrmation received 28/12/2011.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Confirmed test scope with Fraunhofer 16/1/2012: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 - low EDTA media,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 - water quality parameters to inc. DOC &amp; to be measured in RF &amp; definitive tests. 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Revised quote/contract from Fraunhofer received 25/1/2012. 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/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Based on the results of the range-finding test, the definitive test will be undertaken at nominal test concentrations of 100, 50, 25, 12.5 and 6.25 µg Pd/L.  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/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Initial definitive test completed without filtration of analytical samples. Test requires repeat (no extra cost).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/>
                </a:tc>
              </a:tr>
              <a:tr h="13926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FISH (OECD 203)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Fraunhofer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In progress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700" u="none" strike="noStrike" dirty="0">
                          <a:effectLst/>
                        </a:rPr>
                        <a:t>Fraunhofer, recommended to PMRC 13.12.2011, confirmation required from PEG WG to proceed. </a:t>
                      </a:r>
                      <a:r>
                        <a:rPr lang="en-US" sz="700" u="none" strike="noStrike" dirty="0" err="1">
                          <a:effectLst/>
                        </a:rPr>
                        <a:t>Confrmation</a:t>
                      </a:r>
                      <a:r>
                        <a:rPr lang="en-US" sz="700" u="none" strike="noStrike" dirty="0">
                          <a:effectLst/>
                        </a:rPr>
                        <a:t> received 28/12/2011. Decision required on static v semi-static.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Confirmed test scope with Fraunhofer 16/1/2012: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 - static RF with analysis at lowest &amp; highest exposure conc.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- decision on regime in def. test will depend on RF results, 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 - water quality parameters to </a:t>
                      </a:r>
                      <a:r>
                        <a:rPr lang="en-US" sz="700" u="none" strike="noStrike" dirty="0" err="1">
                          <a:effectLst/>
                        </a:rPr>
                        <a:t>inc.</a:t>
                      </a:r>
                      <a:r>
                        <a:rPr lang="en-US" sz="700" u="none" strike="noStrike" dirty="0">
                          <a:effectLst/>
                        </a:rPr>
                        <a:t> DOC &amp; to be measured in RF &amp; definitive tests). 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Revised quote/contract from Fraunhofer received 25/1/2012. 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/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Based on the results of range-finder (static) the definitive test will be performed at nominal test concentrations of 1000, 500, 250, 125 and 62.5 µg Pd/L.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/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Analytical results of the range-finder tests received 15/2/2012. These indicate instability of the test compound over the duration of the test and therefore the definitive test will be conducted under semi-static exposure conditions.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/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In life phase completed; currently discussing analytical results with lab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/>
                </a:tc>
              </a:tr>
              <a:tr h="13674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ASRIT (OECD 209)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LAUS</a:t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/>
                      </a:r>
                      <a:br>
                        <a:rPr lang="en-US" sz="700" u="none" strike="noStrike">
                          <a:effectLst/>
                        </a:rPr>
                      </a:br>
                      <a:r>
                        <a:rPr lang="en-US" sz="700" u="none" strike="noStrike">
                          <a:effectLst/>
                        </a:rPr>
                        <a:t>(sub-contracted by Fraunhofer)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Completed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700" u="none" strike="noStrike" dirty="0">
                          <a:effectLst/>
                        </a:rPr>
                        <a:t>Fraunhofer, recommended to PMRC 13.12.2011, confirmation required from PEG WG to proceed. </a:t>
                      </a:r>
                      <a:r>
                        <a:rPr lang="en-US" sz="700" u="none" strike="noStrike" dirty="0" err="1">
                          <a:effectLst/>
                        </a:rPr>
                        <a:t>Confrmation</a:t>
                      </a:r>
                      <a:r>
                        <a:rPr lang="en-US" sz="700" u="none" strike="noStrike" dirty="0">
                          <a:effectLst/>
                        </a:rPr>
                        <a:t> received 28/12/2011.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Confirmed test scope with Fraunhofer 16/1/2012: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Fraunhofer reported that they cannot achieve ASRIT validity criteria or provide sufficient test replication &amp; therefore have been asked to identify a sub-contractor to undertake this test. 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Fraunhofer identified LAUS as suitable sub-contractor able to achieve validity criteria and required level of replication. Fraunhofer will manage sub-sampling of test item for use by LAUS.  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/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 err="1">
                          <a:effectLst/>
                        </a:rPr>
                        <a:t>Prelminiary</a:t>
                      </a:r>
                      <a:r>
                        <a:rPr lang="en-US" sz="700" u="none" strike="noStrike" dirty="0">
                          <a:effectLst/>
                        </a:rPr>
                        <a:t> test indicated that a </a:t>
                      </a:r>
                      <a:r>
                        <a:rPr lang="en-US" sz="700" u="none" strike="noStrike" dirty="0" err="1">
                          <a:effectLst/>
                        </a:rPr>
                        <a:t>definitve</a:t>
                      </a:r>
                      <a:r>
                        <a:rPr lang="en-US" sz="700" u="none" strike="noStrike" dirty="0">
                          <a:effectLst/>
                        </a:rPr>
                        <a:t> test will be required.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/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Draft report available 19/3/2012;  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EC50 = 61 mg/L DDP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NOEC = 18 mg/L DDP</a:t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/>
                      </a:r>
                      <a:br>
                        <a:rPr lang="en-US" sz="700" u="none" strike="noStrike" dirty="0">
                          <a:effectLst/>
                        </a:rPr>
                      </a:br>
                      <a:r>
                        <a:rPr lang="en-US" sz="700" u="none" strike="noStrike" dirty="0">
                          <a:effectLst/>
                        </a:rPr>
                        <a:t>Final report submitted 22/3/2012.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2387" marR="2387" marT="2387" marB="0"/>
                </a:tc>
              </a:tr>
            </a:tbl>
          </a:graphicData>
        </a:graphic>
      </p:graphicFrame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124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742234"/>
              </p:ext>
            </p:extLst>
          </p:nvPr>
        </p:nvGraphicFramePr>
        <p:xfrm>
          <a:off x="926275" y="712521"/>
          <a:ext cx="7992093" cy="58445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63481"/>
                <a:gridCol w="999500"/>
                <a:gridCol w="720343"/>
                <a:gridCol w="827710"/>
                <a:gridCol w="827710"/>
                <a:gridCol w="790619"/>
                <a:gridCol w="2662730"/>
              </a:tblGrid>
              <a:tr h="153248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en-US" sz="1050" u="none" strike="noStrike" dirty="0">
                          <a:effectLst/>
                        </a:rPr>
                        <a:t>DIAMMINEDICHLOROPALLADIUM: TOXICOLOGY STUDIES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065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Study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CRO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Availability of results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Proposed draft report date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Final Report Issued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Status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Comments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768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625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Episkin OECD TG431</a:t>
                      </a:r>
                      <a:endParaRPr lang="en-US" sz="900" b="0" i="0" u="none" strike="noStrike">
                        <a:solidFill>
                          <a:srgbClr val="80808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LAB</a:t>
                      </a:r>
                      <a:endParaRPr lang="en-US" sz="900" b="0" i="0" u="none" strike="noStrike">
                        <a:solidFill>
                          <a:srgbClr val="80808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80808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80808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80808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80808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Not required as OECD 439 indicates not irritating. Study cancelled 2 Mar 12.</a:t>
                      </a:r>
                      <a:endParaRPr lang="en-US" sz="900" b="0" i="0" u="none" strike="noStrike">
                        <a:solidFill>
                          <a:srgbClr val="80808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38953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Episkin OECD TG439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LAB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14. Feb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24. Feb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Comments returned to Lab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Non irritant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419428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900" u="none" strike="noStrike">
                          <a:effectLst/>
                        </a:rPr>
                        <a:t>in vitro eye irritation (ICE)</a:t>
                      </a:r>
                      <a:endParaRPr lang="it-IT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LAB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w/c 5-Mar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23. Mrz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Comments returned to Lab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Non irritant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38953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in vivo eye irritation OECD TG405</a:t>
                      </a:r>
                      <a:br>
                        <a:rPr lang="en-US" sz="900" u="none" strike="noStrike">
                          <a:effectLst/>
                        </a:rPr>
                      </a:b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LAB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16. Apr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25. Mai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In live complete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3 animals , 21 days observation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5184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Sensitisation OECD TG429 (LLNA)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HARLAN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3 months from study commencement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Jun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Study complete?? (asked for results)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Individual method to be used and concurrent positive control.  Harlan to be asked to assess solubility in 1% Pluronic L92, as well as DMF.  NON-SENSITISER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38953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Ames screen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COVANCE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20. Feb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Draft report received 9/3/2012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19. Apr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Requested to be finalised 21-Mar-12 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Negative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64730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GLP Ames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COVANCE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4 wks from study commencement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w/e 20 April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In-life complete.  Report being finalised 26/4/12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Negative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64730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in vitro micronucleus assay in human lympocytes</a:t>
                      </a:r>
                      <a:endParaRPr lang="en-US" sz="900" b="0" i="1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COVANCE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6 wks from study commencement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w/e 27 April 2012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In-life complete.   Report being finalised 26/4/12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Negative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13939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hrpt assay - mouse lymphoma cells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COVANCE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 wks from study commencement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Protocol reviewed 24/4. V2 requested for Sponsor review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Laboratory requested  to initiate study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163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4084"/>
              </p:ext>
            </p:extLst>
          </p:nvPr>
        </p:nvGraphicFramePr>
        <p:xfrm>
          <a:off x="926275" y="712520"/>
          <a:ext cx="7845584" cy="36323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7948"/>
                <a:gridCol w="870693"/>
                <a:gridCol w="788834"/>
                <a:gridCol w="906410"/>
                <a:gridCol w="865792"/>
                <a:gridCol w="2915907"/>
              </a:tblGrid>
              <a:tr h="128818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050" u="none" strike="noStrike" dirty="0">
                          <a:effectLst/>
                        </a:rPr>
                        <a:t>DIAMMINEDICHLOROPALLADIUM: TOXICOLOGY STUDIES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90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Study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CRO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Availability of results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Proposed draft report date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Status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Comments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453"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3329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Acute oral toxicity - acute toxic class OECD TG423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CHARLES RIVER UK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Apr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15. Jun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In life completed 26 Apr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2000 mg/kg not tolerated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51136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Preliminary to combined oral repeat dose toxicity with reproduction/development toxicity screening test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CHARLES RIVER UK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07. Mai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16. Jul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In life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Study started with 2 dose levels, third to be confirmed depending on results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5347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Combined oral repeat dose toxicity with reproduction/development toxicity screening test OECD TG422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CHARLES RIVER UK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Within 7 months of study commencement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Draft protocol requested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4996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Development of methodologies for the formulation analysis of palladium in oral gavage formulations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CHARLES RIVER UK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Jan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No formal report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Completed 10 Feb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Acceptable formulation in 0.5% HPMC with good analytical accuracy.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  <a:tr h="46920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Validation of methodologies for the formulation and analysis of palladium in oral gavage dosing formulations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CHARLES RIVER UK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Feb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Apr 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Awaiting draft report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Completed 01-Mar-12. Formulations prepared at 0.1 mg/mL and 200 mg/mL in 0.5% high viscosity HPMC are stable for at least 9 days at 2-8degC in the dark and at ambient laboratory temperature in the dark.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3068" marR="3068" marT="3068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617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18</a:t>
            </a:fld>
            <a:endParaRPr lang="en-GB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DDP Acute </a:t>
            </a:r>
            <a:r>
              <a:rPr lang="fr-BE" dirty="0" err="1" smtClean="0"/>
              <a:t>toxicity</a:t>
            </a:r>
            <a:endParaRPr lang="en-GB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447800"/>
            <a:ext cx="7853363" cy="4770438"/>
          </a:xfrm>
        </p:spPr>
        <p:txBody>
          <a:bodyPr/>
          <a:lstStyle/>
          <a:p>
            <a:r>
              <a:rPr lang="en-GB" sz="2400" dirty="0" smtClean="0"/>
              <a:t>Appropriate route of exposure</a:t>
            </a:r>
          </a:p>
          <a:p>
            <a:pPr lvl="1"/>
            <a:r>
              <a:rPr lang="en-GB" sz="1800" dirty="0" smtClean="0"/>
              <a:t>Currently testing oral route</a:t>
            </a:r>
          </a:p>
          <a:p>
            <a:pPr lvl="1"/>
            <a:r>
              <a:rPr lang="en-GB" sz="1800" dirty="0" smtClean="0"/>
              <a:t>Reach requires testing second route of exposure if appropriate</a:t>
            </a:r>
          </a:p>
          <a:p>
            <a:r>
              <a:rPr lang="en-GB" sz="2200" dirty="0" smtClean="0"/>
              <a:t>DDP</a:t>
            </a:r>
          </a:p>
          <a:p>
            <a:pPr lvl="1"/>
            <a:r>
              <a:rPr lang="en-GB" sz="1800" dirty="0" smtClean="0"/>
              <a:t>Enabling test results</a:t>
            </a:r>
          </a:p>
          <a:p>
            <a:pPr lvl="2"/>
            <a:r>
              <a:rPr lang="en-GB" sz="1400" dirty="0" smtClean="0"/>
              <a:t>Low dustiness</a:t>
            </a:r>
          </a:p>
          <a:p>
            <a:pPr lvl="2"/>
            <a:r>
              <a:rPr lang="en-GB" sz="1400" dirty="0" smtClean="0"/>
              <a:t>&lt; 1% deposition to lung</a:t>
            </a:r>
          </a:p>
          <a:p>
            <a:pPr lvl="2"/>
            <a:r>
              <a:rPr lang="en-GB" sz="1400" dirty="0" smtClean="0"/>
              <a:t>Not irritating to skin</a:t>
            </a:r>
          </a:p>
          <a:p>
            <a:pPr lvl="2"/>
            <a:r>
              <a:rPr lang="en-GB" sz="1400" dirty="0" smtClean="0"/>
              <a:t>(no bio-elution testing planned)</a:t>
            </a:r>
          </a:p>
          <a:p>
            <a:pPr lvl="1"/>
            <a:r>
              <a:rPr lang="en-GB" sz="1800" dirty="0" smtClean="0"/>
              <a:t>Suggest: inhalation route not appropriate</a:t>
            </a:r>
          </a:p>
          <a:p>
            <a:pPr lvl="1"/>
            <a:r>
              <a:rPr lang="en-GB" sz="1800" dirty="0" smtClean="0"/>
              <a:t>Dermal exposure: need feedback from members if dermal route is relevant</a:t>
            </a:r>
          </a:p>
          <a:p>
            <a:pPr lvl="1"/>
            <a:endParaRPr lang="en-GB" sz="18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388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2400" y="2130425"/>
            <a:ext cx="7035800" cy="1470025"/>
          </a:xfrm>
        </p:spPr>
        <p:txBody>
          <a:bodyPr/>
          <a:lstStyle/>
          <a:p>
            <a:r>
              <a:rPr lang="en-GB" dirty="0" smtClean="0"/>
              <a:t>Next Steps - Discussion</a:t>
            </a:r>
            <a:endParaRPr lang="en-GB" dirty="0" smtClean="0">
              <a:solidFill>
                <a:srgbClr val="99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73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863" y="274638"/>
            <a:ext cx="8301037" cy="1143000"/>
          </a:xfrm>
        </p:spPr>
        <p:txBody>
          <a:bodyPr/>
          <a:lstStyle/>
          <a:p>
            <a:r>
              <a:rPr lang="en-GB" dirty="0" smtClean="0"/>
              <a:t>Scope – Hydrous vs. anhydrous forms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F418FE5-65E7-4A3A-9200-7F1367E124EF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983683"/>
              </p:ext>
            </p:extLst>
          </p:nvPr>
        </p:nvGraphicFramePr>
        <p:xfrm>
          <a:off x="952500" y="1168401"/>
          <a:ext cx="7848599" cy="3528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5439"/>
                <a:gridCol w="2944913"/>
                <a:gridCol w="2688247"/>
              </a:tblGrid>
              <a:tr h="316293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Substance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Feedback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Conclusion</a:t>
                      </a:r>
                      <a:endParaRPr lang="en-US" sz="1600" dirty="0"/>
                    </a:p>
                  </a:txBody>
                  <a:tcPr/>
                </a:tc>
              </a:tr>
              <a:tr h="1739611">
                <a:tc>
                  <a:txBody>
                    <a:bodyPr/>
                    <a:lstStyle/>
                    <a:p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PdO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Hydrated form not produced,</a:t>
                      </a:r>
                    </a:p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“Hydrated PdO” might be same</a:t>
                      </a:r>
                      <a:r>
                        <a:rPr lang="en-GB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as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Pd(OH)2</a:t>
                      </a:r>
                    </a:p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Anhyd.</a:t>
                      </a:r>
                      <a:r>
                        <a:rPr lang="en-GB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n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ot available for testing either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Hydrous form not produced,</a:t>
                      </a:r>
                    </a:p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Not available for testing</a:t>
                      </a:r>
                    </a:p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Prepare dossiers for anhyd. form only</a:t>
                      </a:r>
                    </a:p>
                  </a:txBody>
                  <a:tcPr/>
                </a:tc>
              </a:tr>
              <a:tr h="697294">
                <a:tc>
                  <a:txBody>
                    <a:bodyPr/>
                    <a:lstStyle/>
                    <a:p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97294">
                <a:tc>
                  <a:txBody>
                    <a:bodyPr/>
                    <a:lstStyle/>
                    <a:p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535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Sensitisation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556" y="1366274"/>
            <a:ext cx="8039100" cy="4525963"/>
          </a:xfrm>
        </p:spPr>
        <p:txBody>
          <a:bodyPr/>
          <a:lstStyle/>
          <a:p>
            <a:r>
              <a:rPr lang="en-GB" sz="2000" dirty="0" smtClean="0"/>
              <a:t>Sensitisation data important for future ES work: need to prioritise</a:t>
            </a:r>
          </a:p>
          <a:p>
            <a:endParaRPr lang="en-GB" sz="400" dirty="0" smtClean="0"/>
          </a:p>
          <a:p>
            <a:r>
              <a:rPr lang="en-GB" sz="2000" dirty="0" smtClean="0"/>
              <a:t>Final </a:t>
            </a:r>
            <a:r>
              <a:rPr lang="en-GB" sz="2000" dirty="0"/>
              <a:t>scope will depend on outcome irritation </a:t>
            </a:r>
            <a:r>
              <a:rPr lang="en-GB" sz="2000" dirty="0" smtClean="0"/>
              <a:t>tests</a:t>
            </a:r>
          </a:p>
          <a:p>
            <a:pPr lvl="5"/>
            <a:endParaRPr lang="en-GB" sz="400" dirty="0" smtClean="0"/>
          </a:p>
          <a:p>
            <a:r>
              <a:rPr lang="en-GB" sz="2000" dirty="0" smtClean="0"/>
              <a:t>Selection of testing laboratory for full testing programme</a:t>
            </a:r>
          </a:p>
          <a:p>
            <a:pPr lvl="1"/>
            <a:r>
              <a:rPr lang="en-GB" sz="1800" dirty="0" smtClean="0"/>
              <a:t>DDP tested at Harlan</a:t>
            </a:r>
          </a:p>
          <a:p>
            <a:pPr lvl="2"/>
            <a:r>
              <a:rPr lang="en-GB" sz="1600" dirty="0" smtClean="0"/>
              <a:t>Test case for full programme</a:t>
            </a:r>
          </a:p>
          <a:p>
            <a:pPr lvl="2"/>
            <a:r>
              <a:rPr lang="en-GB" sz="1600" dirty="0" smtClean="0"/>
              <a:t>Not overwhelming </a:t>
            </a:r>
          </a:p>
          <a:p>
            <a:pPr lvl="1"/>
            <a:r>
              <a:rPr lang="en-GB" sz="1800" dirty="0" smtClean="0"/>
              <a:t>Potential alternative: CiToxLAB</a:t>
            </a:r>
          </a:p>
          <a:p>
            <a:pPr lvl="2"/>
            <a:r>
              <a:rPr lang="en-GB" sz="1600" dirty="0" smtClean="0"/>
              <a:t>Very good experience by RSA</a:t>
            </a:r>
          </a:p>
          <a:p>
            <a:pPr lvl="2"/>
            <a:r>
              <a:rPr lang="en-GB" sz="1600" dirty="0" smtClean="0"/>
              <a:t>Not many good labs available for this endpoint</a:t>
            </a:r>
          </a:p>
          <a:p>
            <a:pPr lvl="2"/>
            <a:r>
              <a:rPr lang="en-GB" sz="1600" dirty="0" smtClean="0"/>
              <a:t>Cost LLNA: 4435 Euros at LAB vs. 5020 Euros at Harlan (5 animals, individual lymph nodes)</a:t>
            </a:r>
          </a:p>
          <a:p>
            <a:pPr lvl="2"/>
            <a:r>
              <a:rPr lang="en-GB" sz="1600" b="1" dirty="0" smtClean="0"/>
              <a:t>Suggest to conduct LLNA testing at LAB</a:t>
            </a:r>
          </a:p>
          <a:p>
            <a:pPr lvl="5"/>
            <a:endParaRPr lang="en-GB" sz="5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F418FE5-65E7-4A3A-9200-7F1367E124EF}" type="slidenum">
              <a:rPr lang="en-GB" smtClean="0"/>
              <a:pPr>
                <a:defRPr/>
              </a:pPr>
              <a:t>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00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22</a:t>
            </a:fld>
            <a:endParaRPr lang="en-GB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Genotoxicity</a:t>
            </a:r>
            <a:endParaRPr lang="en-GB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376550"/>
            <a:ext cx="7853363" cy="4770438"/>
          </a:xfrm>
        </p:spPr>
        <p:txBody>
          <a:bodyPr/>
          <a:lstStyle/>
          <a:p>
            <a:r>
              <a:rPr lang="en-GB" sz="2000" dirty="0" smtClean="0"/>
              <a:t>Consulted </a:t>
            </a:r>
            <a:r>
              <a:rPr lang="en-GB" sz="2000" dirty="0"/>
              <a:t>with independent genotoxicity expert (David </a:t>
            </a:r>
            <a:r>
              <a:rPr lang="en-GB" sz="2000" dirty="0" smtClean="0"/>
              <a:t>Kirkland)</a:t>
            </a:r>
          </a:p>
          <a:p>
            <a:pPr lvl="1"/>
            <a:r>
              <a:rPr lang="en-GB" sz="1800" dirty="0"/>
              <a:t>Impact of extreme pH on </a:t>
            </a:r>
            <a:r>
              <a:rPr lang="en-GB" sz="1800" dirty="0" smtClean="0"/>
              <a:t>PGM genotox </a:t>
            </a:r>
            <a:r>
              <a:rPr lang="en-GB" sz="1800" dirty="0"/>
              <a:t>study results</a:t>
            </a:r>
          </a:p>
          <a:p>
            <a:pPr lvl="1"/>
            <a:r>
              <a:rPr lang="en-GB" sz="1800" dirty="0"/>
              <a:t>(Apparently) conflicting study results on Rh (III) </a:t>
            </a:r>
            <a:r>
              <a:rPr lang="en-GB" sz="1800" dirty="0" smtClean="0"/>
              <a:t>substances</a:t>
            </a:r>
          </a:p>
          <a:p>
            <a:pPr lvl="3"/>
            <a:endParaRPr lang="en-GB" sz="1000" dirty="0"/>
          </a:p>
          <a:p>
            <a:r>
              <a:rPr lang="en-GB" sz="2000" dirty="0" smtClean="0"/>
              <a:t>Recommendation</a:t>
            </a:r>
          </a:p>
          <a:p>
            <a:pPr lvl="1"/>
            <a:r>
              <a:rPr lang="en-GB" sz="1800" dirty="0" smtClean="0"/>
              <a:t>Deviate from HERAG</a:t>
            </a:r>
          </a:p>
          <a:p>
            <a:pPr lvl="2"/>
            <a:r>
              <a:rPr lang="en-GB" sz="1400" dirty="0" smtClean="0"/>
              <a:t>Ames assay can produce false negative results for metals</a:t>
            </a:r>
          </a:p>
          <a:p>
            <a:pPr lvl="2"/>
            <a:r>
              <a:rPr lang="en-GB" sz="1400" dirty="0" smtClean="0"/>
              <a:t>But Ames can be used unless there is evidence to the contrary, in particular if positive results are reported/ no cytotoxicity</a:t>
            </a:r>
          </a:p>
          <a:p>
            <a:pPr lvl="1"/>
            <a:r>
              <a:rPr lang="en-GB" sz="1800" dirty="0" smtClean="0"/>
              <a:t>Follow ECHA guidance for genotoxicity testing</a:t>
            </a:r>
          </a:p>
          <a:p>
            <a:pPr lvl="1"/>
            <a:r>
              <a:rPr lang="en-GB" sz="1800" dirty="0" smtClean="0"/>
              <a:t>Genotoxicity strategy revised accordingly</a:t>
            </a:r>
          </a:p>
          <a:p>
            <a:pPr lvl="1"/>
            <a:r>
              <a:rPr lang="en-GB" sz="1800" dirty="0" smtClean="0"/>
              <a:t>Rh(III): next slides</a:t>
            </a:r>
            <a:r>
              <a:rPr lang="en-GB" sz="2000" dirty="0" smtClean="0"/>
              <a:t>	</a:t>
            </a:r>
            <a:endParaRPr lang="en-GB" sz="2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23</a:t>
            </a:fld>
            <a:endParaRPr lang="en-GB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Rh(III) Genotoxicity</a:t>
            </a:r>
            <a:endParaRPr lang="en-GB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388425"/>
            <a:ext cx="7853363" cy="4770438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 smtClean="0"/>
              <a:t>Existing studies</a:t>
            </a:r>
          </a:p>
          <a:p>
            <a:pPr lvl="1"/>
            <a:r>
              <a:rPr lang="en-GB" sz="1400" dirty="0" smtClean="0"/>
              <a:t>All studies listed below are valid</a:t>
            </a:r>
          </a:p>
          <a:p>
            <a:pPr lvl="1"/>
            <a:r>
              <a:rPr lang="en-GB" sz="1400" dirty="0" smtClean="0"/>
              <a:t>Positive findings for all substances, except Rh trinitrate</a:t>
            </a:r>
          </a:p>
          <a:p>
            <a:pPr lvl="1"/>
            <a:r>
              <a:rPr lang="en-GB" sz="1400" dirty="0" smtClean="0"/>
              <a:t>Reason for neg. Rh(NO3)3 results unclear</a:t>
            </a:r>
          </a:p>
          <a:p>
            <a:pPr lvl="2"/>
            <a:r>
              <a:rPr lang="en-GB" sz="1400" dirty="0" smtClean="0"/>
              <a:t>Low solubility (=low dose)?</a:t>
            </a:r>
          </a:p>
          <a:p>
            <a:pPr lvl="2"/>
            <a:r>
              <a:rPr lang="en-GB" sz="1400" dirty="0" smtClean="0"/>
              <a:t>Speciation changes?</a:t>
            </a:r>
          </a:p>
          <a:p>
            <a:endParaRPr lang="en-GB" sz="2400" dirty="0" smtClean="0"/>
          </a:p>
          <a:p>
            <a:pPr lvl="1"/>
            <a:endParaRPr lang="en-GB" sz="20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808650"/>
              </p:ext>
            </p:extLst>
          </p:nvPr>
        </p:nvGraphicFramePr>
        <p:xfrm>
          <a:off x="1285343" y="3094073"/>
          <a:ext cx="6689075" cy="33160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99525"/>
                <a:gridCol w="2799525"/>
                <a:gridCol w="1090025"/>
              </a:tblGrid>
              <a:tr h="3430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</a:rPr>
                        <a:t>Substance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Genotoxicity endpoint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</a:rPr>
                        <a:t>pH value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3061">
                <a:tc row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</a:rPr>
                        <a:t>CASRN 20765-98-4. Rhodium trichloride “hydrate”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Positive in vitro Ames test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 dirty="0">
                          <a:effectLst/>
                        </a:rPr>
                        <a:t>&lt;2</a:t>
                      </a:r>
                      <a:endParaRPr lang="en-US" sz="110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30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Positive in vitro mouse lymphoma assay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30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Positive in vitro micronucleus assay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30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Positive in vivo micronucleus assay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3061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</a:rPr>
                        <a:t>CASRN 10139-58-9. Rhodium trinitrate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Negative in vitro Ames test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1.3 (hydrate)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30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Negative in vivo micronucleus assay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15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</a:rPr>
                        <a:t>CASRN 42204-14-8. Rhodium (III) acetate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Positive in vitro Ames test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Not known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430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</a:rPr>
                        <a:t>CASRN 15492-38-3. Rhodium triiodide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>
                          <a:effectLst/>
                        </a:rPr>
                        <a:t>Positive in vitro Ames test</a:t>
                      </a:r>
                      <a:endParaRPr lang="en-US" sz="11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100"/>
                        </a:spcAft>
                      </a:pPr>
                      <a:r>
                        <a:rPr lang="en-GB" sz="1000" dirty="0">
                          <a:effectLst/>
                        </a:rPr>
                        <a:t>4.2</a:t>
                      </a:r>
                      <a:endParaRPr lang="en-US" sz="1100" dirty="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046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24</a:t>
            </a:fld>
            <a:endParaRPr lang="en-GB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Rh(III) Genotoxicity</a:t>
            </a:r>
            <a:endParaRPr lang="en-GB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447800"/>
            <a:ext cx="7853363" cy="4770438"/>
          </a:xfrm>
        </p:spPr>
        <p:txBody>
          <a:bodyPr/>
          <a:lstStyle/>
          <a:p>
            <a:r>
              <a:rPr lang="en-GB" sz="2400" dirty="0" smtClean="0"/>
              <a:t>Suggest to read across positive findings for Rh(III)</a:t>
            </a:r>
          </a:p>
          <a:p>
            <a:pPr lvl="1"/>
            <a:r>
              <a:rPr lang="en-GB" sz="1800" dirty="0" smtClean="0"/>
              <a:t>Rh(III) toxic agent</a:t>
            </a:r>
          </a:p>
          <a:p>
            <a:pPr lvl="1"/>
            <a:r>
              <a:rPr lang="en-GB" sz="1800" dirty="0" smtClean="0"/>
              <a:t>Recommended by Prof Kirkland</a:t>
            </a:r>
          </a:p>
          <a:p>
            <a:pPr lvl="1"/>
            <a:r>
              <a:rPr lang="en-GB" sz="1800" dirty="0" smtClean="0"/>
              <a:t>Recommended by DECOS</a:t>
            </a:r>
          </a:p>
          <a:p>
            <a:pPr lvl="4"/>
            <a:endParaRPr lang="en-GB" sz="1000" dirty="0" smtClean="0"/>
          </a:p>
          <a:p>
            <a:r>
              <a:rPr lang="en-GB" sz="2200" dirty="0" smtClean="0"/>
              <a:t>Does PGM WG agree?</a:t>
            </a:r>
          </a:p>
          <a:p>
            <a:pPr lvl="3"/>
            <a:endParaRPr lang="en-GB" sz="1000" dirty="0" smtClean="0"/>
          </a:p>
          <a:p>
            <a:r>
              <a:rPr lang="en-GB" sz="2200" dirty="0" smtClean="0"/>
              <a:t>Potential consequences: next slide</a:t>
            </a:r>
          </a:p>
          <a:p>
            <a:endParaRPr lang="en-GB" sz="2400" dirty="0" smtClean="0"/>
          </a:p>
          <a:p>
            <a:pPr lvl="1"/>
            <a:endParaRPr lang="en-GB" sz="2000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670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25</a:t>
            </a:fld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267916"/>
              </p:ext>
            </p:extLst>
          </p:nvPr>
        </p:nvGraphicFramePr>
        <p:xfrm>
          <a:off x="942476" y="914401"/>
          <a:ext cx="7776222" cy="5520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9857"/>
                <a:gridCol w="365736"/>
                <a:gridCol w="967990"/>
                <a:gridCol w="4546585"/>
                <a:gridCol w="36054"/>
              </a:tblGrid>
              <a:tr h="110773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</a:rPr>
                        <a:t>Name of the substance</a:t>
                      </a: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b"/>
                </a:tc>
                <a:tc gridSpan="3">
                  <a:txBody>
                    <a:bodyPr/>
                    <a:lstStyle/>
                    <a:p>
                      <a:endParaRPr lang="en-US" sz="600">
                        <a:effectLst/>
                        <a:latin typeface="Times New Roman"/>
                      </a:endParaRPr>
                    </a:p>
                  </a:txBody>
                  <a:tcPr marL="40774" marR="40774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1328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Ox state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Rh (III) R-A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Comments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1328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606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Rhodium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0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Need to evaluate wrt transformation/dissolution</a:t>
                      </a:r>
                      <a:r>
                        <a:rPr lang="en-US" sz="800" baseline="0" dirty="0" smtClean="0">
                          <a:effectLst/>
                        </a:rPr>
                        <a:t> data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55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Carbonyl(pentane-2,4-dionato-O,O')(triphenylphosphine)rhodium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Provided, </a:t>
                      </a:r>
                      <a:r>
                        <a:rPr lang="en-US" sz="800" dirty="0">
                          <a:effectLst/>
                        </a:rPr>
                        <a:t>there is no potential for oxidation from I to III. Evidence that there is the potential to transform into this species would again indicate that </a:t>
                      </a:r>
                      <a:r>
                        <a:rPr lang="en-US" sz="800" dirty="0" err="1">
                          <a:effectLst/>
                        </a:rPr>
                        <a:t>Muta</a:t>
                      </a:r>
                      <a:r>
                        <a:rPr lang="en-US" sz="800" dirty="0">
                          <a:effectLst/>
                        </a:rPr>
                        <a:t>. Cat 2 may be appropriate. 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3836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</a:rPr>
                        <a:t>Carbonylhydrotris(triphenylphosphine)rhodium (solid only)</a:t>
                      </a: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“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3532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Dicarbonyl(pentane-2,4-dionato-O,O')rhodium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“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253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Rhodium tris(2-ethylhexanoate) (in solution)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Yes?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>
                          <a:effectLst/>
                        </a:rPr>
                        <a:t>. Cat 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1455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Rhodium trichloride (anhydrous)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yes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>
                          <a:effectLst/>
                        </a:rPr>
                        <a:t>. Cat 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1455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Rhodium trichloride (hydrate)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>
                          <a:effectLst/>
                        </a:rPr>
                        <a:t>. Cat 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55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Di-µ-chloro-bis(hapto-1,5-cyclooctadiene)dirhodium(I)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Provided, there is no potential for oxidation from I to III. Evidence that there is the potential to transform into this species would again indicate that </a:t>
                      </a: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 smtClean="0">
                          <a:effectLst/>
                        </a:rPr>
                        <a:t>. Cat 2 may be appropriate. 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455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Tris(triphenylphosphine) rhodium (I) chloride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Provided, there is no potential for oxidation from I to III. Evidence that there is the potential to transform into this species would again indicate that </a:t>
                      </a: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 smtClean="0">
                          <a:effectLst/>
                        </a:rPr>
                        <a:t>. Cat 2 may be appropriate. 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1455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Rhodium triiodide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Yes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>
                          <a:effectLst/>
                        </a:rPr>
                        <a:t>. Cat 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275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</a:rPr>
                        <a:t>Dirhodium trisulphate</a:t>
                      </a: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Yes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>
                          <a:effectLst/>
                        </a:rPr>
                        <a:t>. Cat 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5063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Dirhodium trioxide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Yes?</a:t>
                      </a:r>
                      <a:endParaRPr lang="en-US" sz="9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but substance is insoluble so r-a questionable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Need to evaluate wrt transformation/dissolution</a:t>
                      </a:r>
                      <a:r>
                        <a:rPr lang="en-US" sz="800" baseline="0" dirty="0" smtClean="0">
                          <a:effectLst/>
                        </a:rPr>
                        <a:t> data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1455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Rhodium (III) acetate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Yes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 smtClean="0">
                          <a:effectLst/>
                        </a:rPr>
                        <a:t>. Cat 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1838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Rhodium trinitrate (in solution)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Yes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>
                          <a:effectLst/>
                        </a:rPr>
                        <a:t>. Cat 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1455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Rhodium trihydroxide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Yes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>
                          <a:effectLst/>
                        </a:rPr>
                        <a:t>. Cat 2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253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chemeClr val="tx1"/>
                          </a:solidFill>
                          <a:effectLst/>
                        </a:rPr>
                        <a:t>Triammonium hexachlororhodate (solid only)</a:t>
                      </a:r>
                      <a:endParaRPr lang="en-US" sz="9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</a:rPr>
                        <a:t>Need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</a:rPr>
                        <a:t> to discuss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Positive Ames test but no in vivo data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7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  <a:tr h="379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effectLst/>
                        </a:rPr>
                        <a:t>Diammonium sodium hexakis(nitrito-N)rhodate (solid only)</a:t>
                      </a: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</a:rPr>
                        <a:t>Need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</a:rPr>
                        <a:t> to discuss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0774" marR="4077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</a:rPr>
                        <a:t>Muta</a:t>
                      </a:r>
                      <a:r>
                        <a:rPr lang="en-US" sz="800" dirty="0" smtClean="0">
                          <a:effectLst/>
                        </a:rPr>
                        <a:t>. Cat 2?</a:t>
                      </a:r>
                      <a:endParaRPr lang="en-US" sz="9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879881" y="274639"/>
            <a:ext cx="8008937" cy="777985"/>
          </a:xfrm>
        </p:spPr>
        <p:txBody>
          <a:bodyPr/>
          <a:lstStyle/>
          <a:p>
            <a:r>
              <a:rPr lang="fr-BE" sz="2400" dirty="0" smtClean="0"/>
              <a:t>Rh(III) </a:t>
            </a:r>
            <a:r>
              <a:rPr lang="fr-BE" sz="2400" dirty="0" err="1" smtClean="0"/>
              <a:t>read</a:t>
            </a:r>
            <a:r>
              <a:rPr lang="fr-BE" sz="2400" dirty="0" smtClean="0"/>
              <a:t> </a:t>
            </a:r>
            <a:r>
              <a:rPr lang="fr-BE" sz="2400" dirty="0" err="1" smtClean="0"/>
              <a:t>across</a:t>
            </a:r>
            <a:r>
              <a:rPr lang="fr-BE" sz="2400" dirty="0" smtClean="0"/>
              <a:t> - discussion</a:t>
            </a:r>
            <a:endParaRPr lang="en-GB" sz="2400" dirty="0" smtClean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235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26</a:t>
            </a:fld>
            <a:endParaRPr lang="en-GB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Genotoxicity - </a:t>
            </a:r>
            <a:r>
              <a:rPr lang="fr-BE" dirty="0" err="1" smtClean="0"/>
              <a:t>other</a:t>
            </a:r>
            <a:endParaRPr lang="en-GB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447800"/>
            <a:ext cx="7853363" cy="4770438"/>
          </a:xfrm>
        </p:spPr>
        <p:txBody>
          <a:bodyPr/>
          <a:lstStyle/>
          <a:p>
            <a:r>
              <a:rPr lang="en-GB" sz="2000" dirty="0"/>
              <a:t>Format of reporting: addendum to ITS</a:t>
            </a:r>
          </a:p>
          <a:p>
            <a:pPr lvl="1"/>
            <a:r>
              <a:rPr lang="en-GB" sz="1800" dirty="0"/>
              <a:t>Suggest to </a:t>
            </a:r>
            <a:r>
              <a:rPr lang="en-GB" sz="1800" dirty="0" smtClean="0"/>
              <a:t>approve</a:t>
            </a:r>
          </a:p>
          <a:p>
            <a:pPr lvl="4"/>
            <a:endParaRPr lang="en-GB" sz="1000" dirty="0"/>
          </a:p>
          <a:p>
            <a:r>
              <a:rPr lang="en-US" sz="2000" dirty="0" smtClean="0"/>
              <a:t>Platinum dinitrate</a:t>
            </a:r>
          </a:p>
          <a:p>
            <a:pPr lvl="1"/>
            <a:r>
              <a:rPr lang="en-US" sz="1800" dirty="0" smtClean="0"/>
              <a:t>Need to proceed to in-vivo testing</a:t>
            </a:r>
          </a:p>
          <a:p>
            <a:pPr lvl="1"/>
            <a:r>
              <a:rPr lang="en-US" sz="1800" dirty="0"/>
              <a:t>Do in vivo micronucleus first or do directly Comet </a:t>
            </a:r>
            <a:r>
              <a:rPr lang="en-US" sz="1800" dirty="0" smtClean="0"/>
              <a:t>assay?</a:t>
            </a:r>
          </a:p>
          <a:p>
            <a:pPr lvl="4"/>
            <a:endParaRPr lang="en-GB" sz="1000" dirty="0"/>
          </a:p>
          <a:p>
            <a:r>
              <a:rPr lang="en-US" sz="2000" dirty="0"/>
              <a:t>Tetraammineplatinum </a:t>
            </a:r>
            <a:r>
              <a:rPr lang="en-US" sz="2000" dirty="0" smtClean="0"/>
              <a:t>dinitrate</a:t>
            </a:r>
          </a:p>
          <a:p>
            <a:pPr lvl="1"/>
            <a:r>
              <a:rPr lang="en-US" sz="1800" dirty="0" smtClean="0"/>
              <a:t>WCA recommend new Ames assay</a:t>
            </a:r>
          </a:p>
          <a:p>
            <a:pPr lvl="1"/>
            <a:r>
              <a:rPr lang="en-US" sz="1800" dirty="0" smtClean="0"/>
              <a:t>Suggest to read </a:t>
            </a:r>
            <a:r>
              <a:rPr lang="en-US" sz="1800" dirty="0"/>
              <a:t>across from Tetraammineplatinum dichloride and –hydrogencarbonate </a:t>
            </a:r>
            <a:endParaRPr lang="en-US" sz="1800" dirty="0" smtClean="0"/>
          </a:p>
          <a:p>
            <a:pPr lvl="4"/>
            <a:endParaRPr lang="en-US" sz="1000" dirty="0" smtClean="0"/>
          </a:p>
          <a:p>
            <a:r>
              <a:rPr lang="en-US" sz="2000" dirty="0"/>
              <a:t>Diammonium </a:t>
            </a:r>
            <a:r>
              <a:rPr lang="en-US" sz="2000" dirty="0" smtClean="0"/>
              <a:t>hexachloropalladate</a:t>
            </a:r>
          </a:p>
          <a:p>
            <a:pPr lvl="1"/>
            <a:r>
              <a:rPr lang="en-US" sz="1800" dirty="0" smtClean="0"/>
              <a:t>Existing </a:t>
            </a:r>
            <a:r>
              <a:rPr lang="en-US" sz="1800" dirty="0"/>
              <a:t>valid </a:t>
            </a:r>
            <a:r>
              <a:rPr lang="en-US" sz="1800" dirty="0" smtClean="0"/>
              <a:t>(neg.) Ames </a:t>
            </a:r>
            <a:r>
              <a:rPr lang="en-US" sz="1800" dirty="0"/>
              <a:t>test, </a:t>
            </a:r>
            <a:r>
              <a:rPr lang="en-US" sz="1800" dirty="0" smtClean="0"/>
              <a:t>but with limitations (4 strains)</a:t>
            </a:r>
          </a:p>
          <a:p>
            <a:pPr lvl="1"/>
            <a:r>
              <a:rPr lang="en-US" sz="1800" dirty="0" smtClean="0"/>
              <a:t>Suggest to conduct confirmatory Ames test with 5 strains</a:t>
            </a:r>
            <a:endParaRPr lang="en-GB" sz="18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238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27</a:t>
            </a:fld>
            <a:endParaRPr lang="en-GB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Genotoxicity - </a:t>
            </a:r>
            <a:r>
              <a:rPr lang="fr-BE" dirty="0" err="1" smtClean="0"/>
              <a:t>other</a:t>
            </a:r>
            <a:endParaRPr lang="en-GB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447800"/>
            <a:ext cx="7853363" cy="4770438"/>
          </a:xfrm>
        </p:spPr>
        <p:txBody>
          <a:bodyPr/>
          <a:lstStyle/>
          <a:p>
            <a:r>
              <a:rPr lang="en-US" sz="2400" dirty="0" smtClean="0"/>
              <a:t>Selection of testing lab for full testing programme</a:t>
            </a:r>
          </a:p>
          <a:p>
            <a:pPr lvl="1"/>
            <a:r>
              <a:rPr lang="en-US" sz="1800" dirty="0" smtClean="0"/>
              <a:t>Suggest to continue testing with Covance</a:t>
            </a:r>
          </a:p>
          <a:p>
            <a:pPr lvl="1"/>
            <a:r>
              <a:rPr lang="en-US" sz="1800" dirty="0" smtClean="0"/>
              <a:t>Very good experience</a:t>
            </a:r>
          </a:p>
          <a:p>
            <a:pPr lvl="1"/>
            <a:r>
              <a:rPr lang="en-US" sz="1800" dirty="0" smtClean="0"/>
              <a:t>Support by D. Kirkland if necessary</a:t>
            </a:r>
            <a:endParaRPr lang="en-GB" sz="18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219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28</a:t>
            </a:fld>
            <a:endParaRPr lang="en-GB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Ecotox testing - </a:t>
            </a:r>
            <a:r>
              <a:rPr lang="fr-BE" dirty="0" err="1" smtClean="0"/>
              <a:t>other</a:t>
            </a:r>
            <a:endParaRPr lang="en-GB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447800"/>
            <a:ext cx="7853363" cy="4770438"/>
          </a:xfrm>
        </p:spPr>
        <p:txBody>
          <a:bodyPr/>
          <a:lstStyle/>
          <a:p>
            <a:r>
              <a:rPr lang="en-US" sz="2400" dirty="0" smtClean="0"/>
              <a:t>Selection of testing lab for full testing programme</a:t>
            </a:r>
          </a:p>
          <a:p>
            <a:pPr lvl="1"/>
            <a:r>
              <a:rPr lang="en-US" sz="1800" dirty="0" smtClean="0"/>
              <a:t>Good experience with Fraunhofer Institute Schmallenberg in DDP testing</a:t>
            </a:r>
          </a:p>
          <a:p>
            <a:pPr lvl="1"/>
            <a:r>
              <a:rPr lang="en-US" sz="1800" dirty="0" smtClean="0"/>
              <a:t>Good experience with Brixham in Gold and PM-CN programme</a:t>
            </a:r>
          </a:p>
          <a:p>
            <a:pPr lvl="1"/>
            <a:r>
              <a:rPr lang="en-US" sz="1800" dirty="0" smtClean="0"/>
              <a:t>Cost: Fraunhofer and Brixham costs </a:t>
            </a:r>
            <a:r>
              <a:rPr lang="en-US" sz="1800" dirty="0"/>
              <a:t>comparable, </a:t>
            </a:r>
            <a:r>
              <a:rPr lang="en-US" sz="1800" dirty="0" smtClean="0"/>
              <a:t>both offer competitive prices</a:t>
            </a:r>
          </a:p>
          <a:p>
            <a:pPr lvl="1"/>
            <a:r>
              <a:rPr lang="en-US" sz="1800" dirty="0" smtClean="0"/>
              <a:t>Suggest to split full testing programme between Fraunhofer and Brixham</a:t>
            </a:r>
            <a:endParaRPr lang="en-GB" sz="18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69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13C013-486E-4C7B-9179-9F5DE25B054E}" type="slidenum">
              <a:rPr lang="en-GB"/>
              <a:pPr>
                <a:defRPr/>
              </a:pPr>
              <a:t>29</a:t>
            </a:fld>
            <a:endParaRPr lang="en-GB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Exposure Scenarios</a:t>
            </a:r>
            <a:endParaRPr lang="en-GB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125" y="1447800"/>
            <a:ext cx="7853363" cy="4770438"/>
          </a:xfrm>
        </p:spPr>
        <p:txBody>
          <a:bodyPr/>
          <a:lstStyle/>
          <a:p>
            <a:r>
              <a:rPr lang="en-GB" sz="2400" dirty="0"/>
              <a:t>Heads-up</a:t>
            </a:r>
          </a:p>
          <a:p>
            <a:pPr lvl="1"/>
            <a:r>
              <a:rPr lang="en-GB" sz="1800" dirty="0"/>
              <a:t>ES work will start in June/July 2012</a:t>
            </a:r>
          </a:p>
          <a:p>
            <a:pPr lvl="1"/>
            <a:r>
              <a:rPr lang="en-GB" sz="1800" dirty="0"/>
              <a:t>Your support is </a:t>
            </a:r>
            <a:r>
              <a:rPr lang="en-GB" sz="1800" dirty="0" smtClean="0"/>
              <a:t>needed</a:t>
            </a:r>
          </a:p>
          <a:p>
            <a:r>
              <a:rPr lang="en-GB" sz="2200" dirty="0" smtClean="0"/>
              <a:t>Time line</a:t>
            </a:r>
          </a:p>
          <a:p>
            <a:pPr lvl="1"/>
            <a:r>
              <a:rPr lang="en-GB" sz="1800" dirty="0" smtClean="0"/>
              <a:t>31</a:t>
            </a:r>
            <a:r>
              <a:rPr lang="en-GB" sz="1800" baseline="30000" dirty="0" smtClean="0"/>
              <a:t>st</a:t>
            </a:r>
            <a:r>
              <a:rPr lang="en-GB" sz="1800" dirty="0" smtClean="0"/>
              <a:t> May: coordination meeting EBRC/WCA/PMC</a:t>
            </a:r>
          </a:p>
          <a:p>
            <a:pPr lvl="1"/>
            <a:r>
              <a:rPr lang="en-GB" sz="1800" dirty="0" smtClean="0"/>
              <a:t>June/July: PMG WG ES meeting</a:t>
            </a:r>
            <a:endParaRPr lang="en-GB" sz="2200" dirty="0" smtClean="0"/>
          </a:p>
          <a:p>
            <a:r>
              <a:rPr lang="en-GB" sz="2200" dirty="0" smtClean="0"/>
              <a:t>For discussion at June/July mtg:</a:t>
            </a:r>
          </a:p>
          <a:p>
            <a:pPr lvl="1"/>
            <a:r>
              <a:rPr lang="en-GB" sz="1800" dirty="0" smtClean="0"/>
              <a:t>Scope/resources of ES work: conduct whole programme in 2012 or phased approach?</a:t>
            </a:r>
            <a:endParaRPr lang="en-GB" sz="1800" dirty="0"/>
          </a:p>
          <a:p>
            <a:pPr lvl="1"/>
            <a:r>
              <a:rPr lang="en-GB" sz="1800" dirty="0" smtClean="0"/>
              <a:t>Need company experts at the meeting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88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2400" y="2130425"/>
            <a:ext cx="7035800" cy="1470025"/>
          </a:xfrm>
        </p:spPr>
        <p:txBody>
          <a:bodyPr/>
          <a:lstStyle/>
          <a:p>
            <a:r>
              <a:rPr lang="en-GB" dirty="0" smtClean="0">
                <a:solidFill>
                  <a:srgbClr val="9999FF"/>
                </a:solidFill>
              </a:rPr>
              <a:t>Next steps - Timeline</a:t>
            </a:r>
          </a:p>
        </p:txBody>
      </p:sp>
    </p:spTree>
    <p:extLst>
      <p:ext uri="{BB962C8B-B14F-4D97-AF65-F5344CB8AC3E}">
        <p14:creationId xmlns:p14="http://schemas.microsoft.com/office/powerpoint/2010/main" val="352808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9F6C048-065F-40A6-B372-59ABD95E44A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77863" y="350838"/>
            <a:ext cx="8008937" cy="1143000"/>
          </a:xfrm>
        </p:spPr>
        <p:txBody>
          <a:bodyPr/>
          <a:lstStyle/>
          <a:p>
            <a:r>
              <a:rPr lang="en-US" sz="2800" dirty="0" smtClean="0"/>
              <a:t>Timeline fast-track - for 2013 deadline</a:t>
            </a:r>
            <a:endParaRPr lang="en-US" sz="2800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6" y="1312467"/>
            <a:ext cx="8993484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098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9F6C048-065F-40A6-B372-59ABD95E44A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Precious Metals and Rhenium Consortium, PGM WG call, 8 May 2012</a:t>
            </a:r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77863" y="350838"/>
            <a:ext cx="8008937" cy="1143000"/>
          </a:xfrm>
        </p:spPr>
        <p:txBody>
          <a:bodyPr/>
          <a:lstStyle/>
          <a:p>
            <a:r>
              <a:rPr lang="en-US" sz="2800" dirty="0" smtClean="0"/>
              <a:t>Timeline full testing programme</a:t>
            </a:r>
            <a:endParaRPr lang="en-US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63713"/>
            <a:ext cx="9069572" cy="333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397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PMF template">
  <a:themeElements>
    <a:clrScheme name="EPMF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PMF templat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EPMF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PMF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PMF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PMF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PMF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PMF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PMF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PMF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PMF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PMF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PMF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PMF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10746</TotalTime>
  <Words>2991</Words>
  <Application>Microsoft Office PowerPoint</Application>
  <PresentationFormat>On-screen Show (4:3)</PresentationFormat>
  <Paragraphs>787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EPMF template</vt:lpstr>
      <vt:lpstr>Precious Metals and Rhenium Consortium PGM Experts meeting</vt:lpstr>
      <vt:lpstr>1. Introduction and welcome</vt:lpstr>
      <vt:lpstr>2. PGM Testing Programme</vt:lpstr>
      <vt:lpstr>Enabling- /phys.-chem. Tests – progress update</vt:lpstr>
      <vt:lpstr>Oxidising Properties – tests at BAM</vt:lpstr>
      <vt:lpstr>Water Solubility –Standard tests</vt:lpstr>
      <vt:lpstr>Water Solubility – Non standard tests</vt:lpstr>
      <vt:lpstr>Water Solubility – TD - Other</vt:lpstr>
      <vt:lpstr>Bio-elution tests</vt:lpstr>
      <vt:lpstr>Dustiness tests</vt:lpstr>
      <vt:lpstr>Dustiness tests/ MPPD modeling - Draft results</vt:lpstr>
      <vt:lpstr>In-vitro irritation/corrosion testing</vt:lpstr>
      <vt:lpstr>Irritation/corrosion testing</vt:lpstr>
      <vt:lpstr>Fast-track testing: diamminedichloropalladium </vt:lpstr>
      <vt:lpstr>PowerPoint Presentation</vt:lpstr>
      <vt:lpstr>PowerPoint Presentation</vt:lpstr>
      <vt:lpstr>PowerPoint Presentation</vt:lpstr>
      <vt:lpstr>DDP Acute toxicity</vt:lpstr>
      <vt:lpstr>Next Steps - Discussion</vt:lpstr>
      <vt:lpstr>Scope – Hydrous vs. anhydrous forms</vt:lpstr>
      <vt:lpstr>Sensitisation</vt:lpstr>
      <vt:lpstr>Genotoxicity</vt:lpstr>
      <vt:lpstr>Rh(III) Genotoxicity</vt:lpstr>
      <vt:lpstr>Rh(III) Genotoxicity</vt:lpstr>
      <vt:lpstr>Rh(III) read across - discussion</vt:lpstr>
      <vt:lpstr>Genotoxicity - other</vt:lpstr>
      <vt:lpstr>Genotoxicity - other</vt:lpstr>
      <vt:lpstr>Ecotox testing - other</vt:lpstr>
      <vt:lpstr>Exposure Scenarios</vt:lpstr>
      <vt:lpstr>Next steps - Timeline</vt:lpstr>
      <vt:lpstr>Timeline fast-track - for 2013 deadline</vt:lpstr>
      <vt:lpstr>Timeline full testing programme</vt:lpstr>
    </vt:vector>
  </TitlesOfParts>
  <Company>EPMF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Precious Metals Consortium Ongoing activities &amp; highlights on the Consortium Agreement</dc:title>
  <dc:creator>Caroline Braibant</dc:creator>
  <cp:lastModifiedBy>Klaus</cp:lastModifiedBy>
  <cp:revision>1223</cp:revision>
  <cp:lastPrinted>2012-05-07T11:36:15Z</cp:lastPrinted>
  <dcterms:created xsi:type="dcterms:W3CDTF">2007-06-11T21:39:21Z</dcterms:created>
  <dcterms:modified xsi:type="dcterms:W3CDTF">2012-05-08T09:31:01Z</dcterms:modified>
</cp:coreProperties>
</file>